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DD9F42-0EF0-431D-9C7C-DD678C2D2008}"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381329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D9F42-0EF0-431D-9C7C-DD678C2D2008}"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54895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D9F42-0EF0-431D-9C7C-DD678C2D2008}"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106693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D9F42-0EF0-431D-9C7C-DD678C2D2008}"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132405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DD9F42-0EF0-431D-9C7C-DD678C2D2008}"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110829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DD9F42-0EF0-431D-9C7C-DD678C2D2008}"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355311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DD9F42-0EF0-431D-9C7C-DD678C2D2008}" type="datetimeFigureOut">
              <a:rPr lang="en-US" smtClean="0"/>
              <a:t>1/31/2018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113128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DD9F42-0EF0-431D-9C7C-DD678C2D2008}" type="datetimeFigureOut">
              <a:rPr lang="en-US" smtClean="0"/>
              <a:t>1/31/2018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160836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D9F42-0EF0-431D-9C7C-DD678C2D2008}" type="datetimeFigureOut">
              <a:rPr lang="en-US" smtClean="0"/>
              <a:t>1/31/2018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200630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D9F42-0EF0-431D-9C7C-DD678C2D2008}"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301051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D9F42-0EF0-431D-9C7C-DD678C2D2008}"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F9C5F-DE68-4BCF-8840-F8BBC006A063}" type="slidenum">
              <a:rPr lang="en-US" smtClean="0"/>
              <a:t>‹#›</a:t>
            </a:fld>
            <a:endParaRPr lang="en-US"/>
          </a:p>
        </p:txBody>
      </p:sp>
    </p:spTree>
    <p:extLst>
      <p:ext uri="{BB962C8B-B14F-4D97-AF65-F5344CB8AC3E}">
        <p14:creationId xmlns:p14="http://schemas.microsoft.com/office/powerpoint/2010/main" val="79115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D9F42-0EF0-431D-9C7C-DD678C2D2008}" type="datetimeFigureOut">
              <a:rPr lang="en-US" smtClean="0"/>
              <a:t>1/31/2018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F9C5F-DE68-4BCF-8840-F8BBC006A063}" type="slidenum">
              <a:rPr lang="en-US" smtClean="0"/>
              <a:t>‹#›</a:t>
            </a:fld>
            <a:endParaRPr lang="en-US"/>
          </a:p>
        </p:txBody>
      </p:sp>
    </p:spTree>
    <p:extLst>
      <p:ext uri="{BB962C8B-B14F-4D97-AF65-F5344CB8AC3E}">
        <p14:creationId xmlns:p14="http://schemas.microsoft.com/office/powerpoint/2010/main" val="1919266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HTML Form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7209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1401203"/>
              </p:ext>
            </p:extLst>
          </p:nvPr>
        </p:nvGraphicFramePr>
        <p:xfrm>
          <a:off x="304800" y="1371600"/>
          <a:ext cx="8686800" cy="525780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Description : </a:t>
                      </a:r>
                      <a:r>
                        <a:rPr lang="en-US" sz="2800" b="1" kern="1200" dirty="0" smtClean="0">
                          <a:solidFill>
                            <a:schemeClr val="lt1"/>
                          </a:solidFill>
                          <a:effectLst/>
                          <a:latin typeface="+mn-lt"/>
                          <a:ea typeface="+mn-ea"/>
                          <a:cs typeface="+mn-cs"/>
                        </a:rPr>
                        <a:t>&lt;</a:t>
                      </a:r>
                      <a:r>
                        <a:rPr lang="en-US" sz="2800" b="1" kern="1200" dirty="0" err="1" smtClean="0">
                          <a:solidFill>
                            <a:schemeClr val="lt1"/>
                          </a:solidFill>
                          <a:effectLst/>
                          <a:latin typeface="+mn-lt"/>
                          <a:ea typeface="+mn-ea"/>
                          <a:cs typeface="+mn-cs"/>
                        </a:rPr>
                        <a:t>br</a:t>
                      </a:r>
                      <a:r>
                        <a:rPr lang="en-US" sz="2800" dirty="0" smtClean="0">
                          <a:effectLst/>
                        </a:rPr>
                        <a:t> </a:t>
                      </a:r>
                      <a:r>
                        <a:rPr lang="en-US" sz="2800" b="1" kern="1200" dirty="0" smtClean="0">
                          <a:solidFill>
                            <a:schemeClr val="lt1"/>
                          </a:solidFill>
                          <a:effectLst/>
                          <a:latin typeface="+mn-lt"/>
                          <a:ea typeface="+mn-ea"/>
                          <a:cs typeface="+mn-cs"/>
                        </a:rPr>
                        <a:t>/&gt;</a:t>
                      </a:r>
                      <a:r>
                        <a:rPr lang="en-US" sz="2800" dirty="0" smtClean="0">
                          <a:effectLst/>
                        </a:rPr>
                        <a:t> </a:t>
                      </a:r>
                    </a:p>
                    <a:p>
                      <a:r>
                        <a:rPr lang="en-US" sz="2800" b="1" kern="1200" dirty="0" smtClean="0">
                          <a:solidFill>
                            <a:schemeClr val="lt1"/>
                          </a:solidFill>
                          <a:effectLst/>
                          <a:latin typeface="+mn-lt"/>
                          <a:ea typeface="+mn-ea"/>
                          <a:cs typeface="+mn-cs"/>
                        </a:rPr>
                        <a:t>&lt;</a:t>
                      </a:r>
                      <a:r>
                        <a:rPr lang="en-US" sz="2800" b="1" kern="1200" dirty="0" err="1" smtClean="0">
                          <a:solidFill>
                            <a:schemeClr val="lt1"/>
                          </a:solidFill>
                          <a:effectLst/>
                          <a:latin typeface="+mn-lt"/>
                          <a:ea typeface="+mn-ea"/>
                          <a:cs typeface="+mn-cs"/>
                        </a:rPr>
                        <a:t>textarea</a:t>
                      </a:r>
                      <a:r>
                        <a:rPr lang="en-US" sz="2800" dirty="0" smtClean="0">
                          <a:effectLst/>
                        </a:rPr>
                        <a:t> </a:t>
                      </a:r>
                      <a:r>
                        <a:rPr lang="en-US" sz="2800" b="1" kern="1200" dirty="0" smtClean="0">
                          <a:solidFill>
                            <a:schemeClr val="lt1"/>
                          </a:solidFill>
                          <a:effectLst/>
                          <a:latin typeface="+mn-lt"/>
                          <a:ea typeface="+mn-ea"/>
                          <a:cs typeface="+mn-cs"/>
                        </a:rPr>
                        <a:t>rows</a:t>
                      </a:r>
                      <a:r>
                        <a:rPr lang="en-US" sz="2800" dirty="0" smtClean="0">
                          <a:effectLst/>
                        </a:rPr>
                        <a:t> </a:t>
                      </a:r>
                      <a:r>
                        <a:rPr lang="en-US" sz="2800" b="1" kern="1200" dirty="0" smtClean="0">
                          <a:solidFill>
                            <a:schemeClr val="lt1"/>
                          </a:solidFill>
                          <a:effectLst/>
                          <a:latin typeface="+mn-lt"/>
                          <a:ea typeface="+mn-ea"/>
                          <a:cs typeface="+mn-cs"/>
                        </a:rPr>
                        <a:t>=</a:t>
                      </a:r>
                      <a:r>
                        <a:rPr lang="en-US" sz="2800" dirty="0" smtClean="0">
                          <a:effectLst/>
                        </a:rPr>
                        <a:t> </a:t>
                      </a:r>
                      <a:r>
                        <a:rPr lang="en-US" sz="2800" b="1" kern="1200" dirty="0" smtClean="0">
                          <a:solidFill>
                            <a:schemeClr val="lt1"/>
                          </a:solidFill>
                          <a:effectLst/>
                          <a:latin typeface="+mn-lt"/>
                          <a:ea typeface="+mn-ea"/>
                          <a:cs typeface="+mn-cs"/>
                        </a:rPr>
                        <a:t>"5"</a:t>
                      </a:r>
                      <a:r>
                        <a:rPr lang="en-US" sz="2800" dirty="0" smtClean="0">
                          <a:effectLst/>
                        </a:rPr>
                        <a:t> </a:t>
                      </a:r>
                      <a:r>
                        <a:rPr lang="en-US" sz="2800" b="1" kern="1200" dirty="0" smtClean="0">
                          <a:solidFill>
                            <a:schemeClr val="lt1"/>
                          </a:solidFill>
                          <a:effectLst/>
                          <a:latin typeface="+mn-lt"/>
                          <a:ea typeface="+mn-ea"/>
                          <a:cs typeface="+mn-cs"/>
                        </a:rPr>
                        <a:t>cols</a:t>
                      </a:r>
                      <a:r>
                        <a:rPr lang="en-US" sz="2800" dirty="0" smtClean="0">
                          <a:effectLst/>
                        </a:rPr>
                        <a:t> </a:t>
                      </a:r>
                      <a:r>
                        <a:rPr lang="en-US" sz="2800" b="1" kern="1200" dirty="0" smtClean="0">
                          <a:solidFill>
                            <a:schemeClr val="lt1"/>
                          </a:solidFill>
                          <a:effectLst/>
                          <a:latin typeface="+mn-lt"/>
                          <a:ea typeface="+mn-ea"/>
                          <a:cs typeface="+mn-cs"/>
                        </a:rPr>
                        <a:t>=</a:t>
                      </a:r>
                      <a:r>
                        <a:rPr lang="en-US" sz="2800" dirty="0" smtClean="0">
                          <a:effectLst/>
                        </a:rPr>
                        <a:t> </a:t>
                      </a:r>
                      <a:r>
                        <a:rPr lang="en-US" sz="2800" b="1" kern="1200" dirty="0" smtClean="0">
                          <a:solidFill>
                            <a:schemeClr val="lt1"/>
                          </a:solidFill>
                          <a:effectLst/>
                          <a:latin typeface="+mn-lt"/>
                          <a:ea typeface="+mn-ea"/>
                          <a:cs typeface="+mn-cs"/>
                        </a:rPr>
                        <a:t>"50"</a:t>
                      </a:r>
                      <a:r>
                        <a:rPr lang="en-US" sz="2800" dirty="0" smtClean="0">
                          <a:effectLst/>
                        </a:rPr>
                        <a:t> </a:t>
                      </a:r>
                      <a:r>
                        <a:rPr lang="en-US" sz="2800" b="1" kern="1200" dirty="0" smtClean="0">
                          <a:solidFill>
                            <a:schemeClr val="lt1"/>
                          </a:solidFill>
                          <a:effectLst/>
                          <a:latin typeface="+mn-lt"/>
                          <a:ea typeface="+mn-ea"/>
                          <a:cs typeface="+mn-cs"/>
                        </a:rPr>
                        <a:t>name</a:t>
                      </a:r>
                      <a:r>
                        <a:rPr lang="en-US" sz="2800" dirty="0" smtClean="0">
                          <a:effectLst/>
                        </a:rPr>
                        <a:t> </a:t>
                      </a:r>
                      <a:r>
                        <a:rPr lang="en-US" sz="2800" b="1" kern="1200" dirty="0" smtClean="0">
                          <a:solidFill>
                            <a:schemeClr val="lt1"/>
                          </a:solidFill>
                          <a:effectLst/>
                          <a:latin typeface="+mn-lt"/>
                          <a:ea typeface="+mn-ea"/>
                          <a:cs typeface="+mn-cs"/>
                        </a:rPr>
                        <a:t>=</a:t>
                      </a:r>
                      <a:r>
                        <a:rPr lang="en-US" sz="2800" dirty="0" smtClean="0">
                          <a:effectLst/>
                        </a:rPr>
                        <a:t> </a:t>
                      </a:r>
                      <a:r>
                        <a:rPr lang="en-US" sz="2800" b="1" kern="1200" dirty="0" smtClean="0">
                          <a:solidFill>
                            <a:schemeClr val="lt1"/>
                          </a:solidFill>
                          <a:effectLst/>
                          <a:latin typeface="+mn-lt"/>
                          <a:ea typeface="+mn-ea"/>
                          <a:cs typeface="+mn-cs"/>
                        </a:rPr>
                        <a:t>"description"&gt;</a:t>
                      </a:r>
                      <a:r>
                        <a:rPr lang="en-US" sz="2800" dirty="0" smtClean="0">
                          <a:effectLst/>
                        </a:rPr>
                        <a:t> Enter description here... </a:t>
                      </a:r>
                      <a:r>
                        <a:rPr lang="en-US" sz="2800" b="1" kern="1200" dirty="0" smtClean="0">
                          <a:solidFill>
                            <a:schemeClr val="lt1"/>
                          </a:solidFill>
                          <a:effectLst/>
                          <a:latin typeface="+mn-lt"/>
                          <a:ea typeface="+mn-ea"/>
                          <a:cs typeface="+mn-cs"/>
                        </a:rPr>
                        <a:t>&lt;/</a:t>
                      </a:r>
                      <a:r>
                        <a:rPr lang="en-US" sz="2800" b="1" kern="1200" dirty="0" err="1" smtClean="0">
                          <a:solidFill>
                            <a:schemeClr val="lt1"/>
                          </a:solidFill>
                          <a:effectLst/>
                          <a:latin typeface="+mn-lt"/>
                          <a:ea typeface="+mn-ea"/>
                          <a:cs typeface="+mn-cs"/>
                        </a:rPr>
                        <a:t>textarea</a:t>
                      </a:r>
                      <a:r>
                        <a:rPr lang="en-US" sz="2800" b="1" kern="1200" dirty="0" smtClean="0">
                          <a:solidFill>
                            <a:schemeClr val="lt1"/>
                          </a:solidFill>
                          <a:effectLst/>
                          <a:latin typeface="+mn-lt"/>
                          <a:ea typeface="+mn-ea"/>
                          <a:cs typeface="+mn-cs"/>
                        </a:rPr>
                        <a:t>&gt;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130550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9945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
            </a:r>
            <a:r>
              <a:rPr lang="en-US" b="1" dirty="0" smtClean="0"/>
              <a:t>heckbox</a:t>
            </a:r>
            <a:endParaRPr lang="en-US" dirty="0"/>
          </a:p>
        </p:txBody>
      </p:sp>
      <p:sp>
        <p:nvSpPr>
          <p:cNvPr id="3" name="Content Placeholder 2"/>
          <p:cNvSpPr>
            <a:spLocks noGrp="1"/>
          </p:cNvSpPr>
          <p:nvPr>
            <p:ph idx="1"/>
          </p:nvPr>
        </p:nvSpPr>
        <p:spPr/>
        <p:txBody>
          <a:bodyPr/>
          <a:lstStyle/>
          <a:p>
            <a:r>
              <a:rPr lang="en-US" dirty="0"/>
              <a:t>Checkboxes are used when more than one option is required to be selected. They are also created using HTML &lt;input&gt; tag but type attribute is set </a:t>
            </a:r>
            <a:r>
              <a:rPr lang="en-US" dirty="0" smtClean="0"/>
              <a:t>to </a:t>
            </a:r>
            <a:r>
              <a:rPr lang="en-US" b="1" dirty="0" smtClean="0"/>
              <a:t>checkbox</a:t>
            </a:r>
            <a:r>
              <a:rPr lang="en-US" b="1" dirty="0"/>
              <a:t>.</a:t>
            </a:r>
            <a:r>
              <a:rPr lang="en-US" dirty="0"/>
              <a:t>.</a:t>
            </a:r>
          </a:p>
        </p:txBody>
      </p:sp>
    </p:spTree>
    <p:extLst>
      <p:ext uri="{BB962C8B-B14F-4D97-AF65-F5344CB8AC3E}">
        <p14:creationId xmlns:p14="http://schemas.microsoft.com/office/powerpoint/2010/main" val="386617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4041471456"/>
              </p:ext>
            </p:extLst>
          </p:nvPr>
        </p:nvGraphicFramePr>
        <p:xfrm>
          <a:off x="304800" y="1371600"/>
          <a:ext cx="8686800" cy="525780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400" b="1" kern="1200" dirty="0" smtClean="0">
                          <a:solidFill>
                            <a:schemeClr val="lt1"/>
                          </a:solidFill>
                          <a:effectLst/>
                          <a:latin typeface="+mn-lt"/>
                          <a:ea typeface="+mn-ea"/>
                          <a:cs typeface="+mn-cs"/>
                        </a:rPr>
                        <a:t>&lt;input</a:t>
                      </a:r>
                      <a:r>
                        <a:rPr lang="en-US" sz="2400" dirty="0" smtClean="0">
                          <a:effectLst/>
                        </a:rPr>
                        <a:t> </a:t>
                      </a:r>
                      <a:r>
                        <a:rPr lang="en-US" sz="2400" b="1" kern="1200" dirty="0" smtClean="0">
                          <a:solidFill>
                            <a:schemeClr val="lt1"/>
                          </a:solidFill>
                          <a:effectLst/>
                          <a:latin typeface="+mn-lt"/>
                          <a:ea typeface="+mn-ea"/>
                          <a:cs typeface="+mn-cs"/>
                        </a:rPr>
                        <a:t>type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"checkbox"</a:t>
                      </a:r>
                      <a:r>
                        <a:rPr lang="en-US" sz="2400" dirty="0" smtClean="0">
                          <a:effectLst/>
                        </a:rPr>
                        <a:t> </a:t>
                      </a:r>
                      <a:r>
                        <a:rPr lang="en-US" sz="2400" b="1" kern="1200" dirty="0" smtClean="0">
                          <a:solidFill>
                            <a:schemeClr val="lt1"/>
                          </a:solidFill>
                          <a:effectLst/>
                          <a:latin typeface="+mn-lt"/>
                          <a:ea typeface="+mn-ea"/>
                          <a:cs typeface="+mn-cs"/>
                        </a:rPr>
                        <a:t>name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a:t>
                      </a:r>
                      <a:r>
                        <a:rPr lang="en-US" sz="2400" b="1" kern="1200" dirty="0" err="1" smtClean="0">
                          <a:solidFill>
                            <a:schemeClr val="lt1"/>
                          </a:solidFill>
                          <a:effectLst/>
                          <a:latin typeface="+mn-lt"/>
                          <a:ea typeface="+mn-ea"/>
                          <a:cs typeface="+mn-cs"/>
                        </a:rPr>
                        <a:t>maths</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value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"on"&gt;</a:t>
                      </a:r>
                      <a:r>
                        <a:rPr lang="en-US" sz="2400" dirty="0" smtClean="0">
                          <a:effectLst/>
                        </a:rPr>
                        <a:t> </a:t>
                      </a:r>
                      <a:r>
                        <a:rPr lang="en-US" sz="2400" dirty="0" err="1" smtClean="0">
                          <a:effectLst/>
                        </a:rPr>
                        <a:t>Maths</a:t>
                      </a:r>
                      <a:r>
                        <a:rPr lang="en-US" sz="2400" dirty="0" smtClean="0">
                          <a:effectLst/>
                        </a:rPr>
                        <a:t> </a:t>
                      </a:r>
                    </a:p>
                    <a:p>
                      <a:r>
                        <a:rPr lang="en-US" sz="2400" b="1" kern="1200" dirty="0" smtClean="0">
                          <a:solidFill>
                            <a:schemeClr val="lt1"/>
                          </a:solidFill>
                          <a:effectLst/>
                          <a:latin typeface="+mn-lt"/>
                          <a:ea typeface="+mn-ea"/>
                          <a:cs typeface="+mn-cs"/>
                        </a:rPr>
                        <a:t>&lt;input</a:t>
                      </a:r>
                      <a:r>
                        <a:rPr lang="en-US" sz="2400" dirty="0" smtClean="0">
                          <a:effectLst/>
                        </a:rPr>
                        <a:t> </a:t>
                      </a:r>
                      <a:r>
                        <a:rPr lang="en-US" sz="2400" b="1" kern="1200" dirty="0" smtClean="0">
                          <a:solidFill>
                            <a:schemeClr val="lt1"/>
                          </a:solidFill>
                          <a:effectLst/>
                          <a:latin typeface="+mn-lt"/>
                          <a:ea typeface="+mn-ea"/>
                          <a:cs typeface="+mn-cs"/>
                        </a:rPr>
                        <a:t>type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"checkbox"</a:t>
                      </a:r>
                      <a:r>
                        <a:rPr lang="en-US" sz="2400" dirty="0" smtClean="0">
                          <a:effectLst/>
                        </a:rPr>
                        <a:t> </a:t>
                      </a:r>
                      <a:r>
                        <a:rPr lang="en-US" sz="2400" b="1" kern="1200" dirty="0" smtClean="0">
                          <a:solidFill>
                            <a:schemeClr val="lt1"/>
                          </a:solidFill>
                          <a:effectLst/>
                          <a:latin typeface="+mn-lt"/>
                          <a:ea typeface="+mn-ea"/>
                          <a:cs typeface="+mn-cs"/>
                        </a:rPr>
                        <a:t>name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"physics"</a:t>
                      </a:r>
                      <a:r>
                        <a:rPr lang="en-US" sz="2400" dirty="0" smtClean="0">
                          <a:effectLst/>
                        </a:rPr>
                        <a:t> </a:t>
                      </a:r>
                      <a:r>
                        <a:rPr lang="en-US" sz="2400" b="1" kern="1200" dirty="0" smtClean="0">
                          <a:solidFill>
                            <a:schemeClr val="lt1"/>
                          </a:solidFill>
                          <a:effectLst/>
                          <a:latin typeface="+mn-lt"/>
                          <a:ea typeface="+mn-ea"/>
                          <a:cs typeface="+mn-cs"/>
                        </a:rPr>
                        <a:t>value</a:t>
                      </a:r>
                      <a:r>
                        <a:rPr lang="en-US" sz="2400" dirty="0" smtClean="0">
                          <a:effectLst/>
                        </a:rPr>
                        <a:t> </a:t>
                      </a:r>
                      <a:r>
                        <a:rPr lang="en-US" sz="2400" b="1" kern="1200" dirty="0" smtClean="0">
                          <a:solidFill>
                            <a:schemeClr val="lt1"/>
                          </a:solidFill>
                          <a:effectLst/>
                          <a:latin typeface="+mn-lt"/>
                          <a:ea typeface="+mn-ea"/>
                          <a:cs typeface="+mn-cs"/>
                        </a:rPr>
                        <a:t>=</a:t>
                      </a:r>
                      <a:r>
                        <a:rPr lang="en-US" sz="2400" dirty="0" smtClean="0">
                          <a:effectLst/>
                        </a:rPr>
                        <a:t> </a:t>
                      </a:r>
                      <a:r>
                        <a:rPr lang="en-US" sz="2400" b="1" kern="1200" dirty="0" smtClean="0">
                          <a:solidFill>
                            <a:schemeClr val="lt1"/>
                          </a:solidFill>
                          <a:effectLst/>
                          <a:latin typeface="+mn-lt"/>
                          <a:ea typeface="+mn-ea"/>
                          <a:cs typeface="+mn-cs"/>
                        </a:rPr>
                        <a:t>"on"&gt;</a:t>
                      </a:r>
                      <a:r>
                        <a:rPr lang="en-US" sz="2400" dirty="0" smtClean="0">
                          <a:effectLst/>
                        </a:rPr>
                        <a:t> Physics</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3782776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 buttons</a:t>
            </a:r>
            <a:endParaRPr lang="en-US" dirty="0"/>
          </a:p>
        </p:txBody>
      </p:sp>
      <p:sp>
        <p:nvSpPr>
          <p:cNvPr id="3" name="Content Placeholder 2"/>
          <p:cNvSpPr>
            <a:spLocks noGrp="1"/>
          </p:cNvSpPr>
          <p:nvPr>
            <p:ph idx="1"/>
          </p:nvPr>
        </p:nvSpPr>
        <p:spPr/>
        <p:txBody>
          <a:bodyPr/>
          <a:lstStyle/>
          <a:p>
            <a:r>
              <a:rPr lang="en-US" dirty="0"/>
              <a:t>Radio buttons are used when out of many options, just one option is required to be selected. They are also created using HTML &lt;input&gt; tag but type attribute is set to </a:t>
            </a:r>
            <a:r>
              <a:rPr lang="en-US" b="1" dirty="0"/>
              <a:t>radio</a:t>
            </a:r>
            <a:r>
              <a:rPr lang="en-US" dirty="0"/>
              <a:t>.</a:t>
            </a:r>
          </a:p>
        </p:txBody>
      </p:sp>
    </p:spTree>
    <p:extLst>
      <p:ext uri="{BB962C8B-B14F-4D97-AF65-F5344CB8AC3E}">
        <p14:creationId xmlns:p14="http://schemas.microsoft.com/office/powerpoint/2010/main" val="2963962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1426981064"/>
              </p:ext>
            </p:extLst>
          </p:nvPr>
        </p:nvGraphicFramePr>
        <p:xfrm>
          <a:off x="304800" y="1371600"/>
          <a:ext cx="8686800" cy="525780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1800" b="1" kern="1200" dirty="0" smtClean="0">
                          <a:solidFill>
                            <a:schemeClr val="lt1"/>
                          </a:solidFill>
                          <a:effectLst/>
                          <a:latin typeface="+mn-lt"/>
                          <a:ea typeface="+mn-ea"/>
                          <a:cs typeface="+mn-cs"/>
                        </a:rPr>
                        <a:t>&lt;input</a:t>
                      </a:r>
                      <a:r>
                        <a:rPr lang="en-US" sz="2400" dirty="0" smtClean="0">
                          <a:effectLst/>
                        </a:rPr>
                        <a:t> </a:t>
                      </a:r>
                      <a:r>
                        <a:rPr lang="en-US" sz="1800" b="1" kern="1200" dirty="0" smtClean="0">
                          <a:solidFill>
                            <a:schemeClr val="lt1"/>
                          </a:solidFill>
                          <a:effectLst/>
                          <a:latin typeface="+mn-lt"/>
                          <a:ea typeface="+mn-ea"/>
                          <a:cs typeface="+mn-cs"/>
                        </a:rPr>
                        <a:t>type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"radio"</a:t>
                      </a:r>
                      <a:r>
                        <a:rPr lang="en-US" sz="2400" dirty="0" smtClean="0">
                          <a:effectLst/>
                        </a:rPr>
                        <a:t> </a:t>
                      </a:r>
                      <a:r>
                        <a:rPr lang="en-US" sz="1800" b="1" kern="1200" dirty="0" smtClean="0">
                          <a:solidFill>
                            <a:schemeClr val="lt1"/>
                          </a:solidFill>
                          <a:effectLst/>
                          <a:latin typeface="+mn-lt"/>
                          <a:ea typeface="+mn-ea"/>
                          <a:cs typeface="+mn-cs"/>
                        </a:rPr>
                        <a:t>name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"subject"</a:t>
                      </a:r>
                      <a:r>
                        <a:rPr lang="en-US" sz="2400" dirty="0" smtClean="0">
                          <a:effectLst/>
                        </a:rPr>
                        <a:t> </a:t>
                      </a:r>
                      <a:r>
                        <a:rPr lang="en-US" sz="1800" b="1" kern="1200" dirty="0" smtClean="0">
                          <a:solidFill>
                            <a:schemeClr val="lt1"/>
                          </a:solidFill>
                          <a:effectLst/>
                          <a:latin typeface="+mn-lt"/>
                          <a:ea typeface="+mn-ea"/>
                          <a:cs typeface="+mn-cs"/>
                        </a:rPr>
                        <a:t>value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a:t>
                      </a:r>
                      <a:r>
                        <a:rPr lang="en-US" sz="1800" b="1" kern="1200" dirty="0" err="1" smtClean="0">
                          <a:solidFill>
                            <a:schemeClr val="lt1"/>
                          </a:solidFill>
                          <a:effectLst/>
                          <a:latin typeface="+mn-lt"/>
                          <a:ea typeface="+mn-ea"/>
                          <a:cs typeface="+mn-cs"/>
                        </a:rPr>
                        <a:t>maths</a:t>
                      </a:r>
                      <a:r>
                        <a:rPr lang="en-US" sz="1800" b="1" kern="1200" dirty="0" smtClean="0">
                          <a:solidFill>
                            <a:schemeClr val="lt1"/>
                          </a:solidFill>
                          <a:effectLst/>
                          <a:latin typeface="+mn-lt"/>
                          <a:ea typeface="+mn-ea"/>
                          <a:cs typeface="+mn-cs"/>
                        </a:rPr>
                        <a:t>"&gt;</a:t>
                      </a:r>
                      <a:r>
                        <a:rPr lang="en-US" sz="2400" dirty="0" smtClean="0">
                          <a:effectLst/>
                        </a:rPr>
                        <a:t> </a:t>
                      </a:r>
                      <a:r>
                        <a:rPr lang="en-US" sz="2400" dirty="0" err="1" smtClean="0">
                          <a:effectLst/>
                        </a:rPr>
                        <a:t>Maths</a:t>
                      </a:r>
                      <a:endParaRPr lang="en-US" sz="2400" dirty="0" smtClean="0">
                        <a:effectLst/>
                      </a:endParaRPr>
                    </a:p>
                    <a:p>
                      <a:r>
                        <a:rPr lang="en-US" sz="2400" dirty="0" smtClean="0">
                          <a:effectLst/>
                        </a:rPr>
                        <a:t> </a:t>
                      </a:r>
                      <a:r>
                        <a:rPr lang="en-US" sz="1800" b="1" kern="1200" dirty="0" smtClean="0">
                          <a:solidFill>
                            <a:schemeClr val="lt1"/>
                          </a:solidFill>
                          <a:effectLst/>
                          <a:latin typeface="+mn-lt"/>
                          <a:ea typeface="+mn-ea"/>
                          <a:cs typeface="+mn-cs"/>
                        </a:rPr>
                        <a:t>&lt;input</a:t>
                      </a:r>
                      <a:r>
                        <a:rPr lang="en-US" sz="2400" dirty="0" smtClean="0">
                          <a:effectLst/>
                        </a:rPr>
                        <a:t> </a:t>
                      </a:r>
                      <a:r>
                        <a:rPr lang="en-US" sz="1800" b="1" kern="1200" dirty="0" smtClean="0">
                          <a:solidFill>
                            <a:schemeClr val="lt1"/>
                          </a:solidFill>
                          <a:effectLst/>
                          <a:latin typeface="+mn-lt"/>
                          <a:ea typeface="+mn-ea"/>
                          <a:cs typeface="+mn-cs"/>
                        </a:rPr>
                        <a:t>type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"radio"</a:t>
                      </a:r>
                      <a:r>
                        <a:rPr lang="en-US" sz="2400" dirty="0" smtClean="0">
                          <a:effectLst/>
                        </a:rPr>
                        <a:t> </a:t>
                      </a:r>
                      <a:r>
                        <a:rPr lang="en-US" sz="1800" b="1" kern="1200" dirty="0" smtClean="0">
                          <a:solidFill>
                            <a:schemeClr val="lt1"/>
                          </a:solidFill>
                          <a:effectLst/>
                          <a:latin typeface="+mn-lt"/>
                          <a:ea typeface="+mn-ea"/>
                          <a:cs typeface="+mn-cs"/>
                        </a:rPr>
                        <a:t>name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"subject"</a:t>
                      </a:r>
                      <a:r>
                        <a:rPr lang="en-US" sz="2400" dirty="0" smtClean="0">
                          <a:effectLst/>
                        </a:rPr>
                        <a:t> </a:t>
                      </a:r>
                      <a:r>
                        <a:rPr lang="en-US" sz="1800" b="1" kern="1200" dirty="0" smtClean="0">
                          <a:solidFill>
                            <a:schemeClr val="lt1"/>
                          </a:solidFill>
                          <a:effectLst/>
                          <a:latin typeface="+mn-lt"/>
                          <a:ea typeface="+mn-ea"/>
                          <a:cs typeface="+mn-cs"/>
                        </a:rPr>
                        <a:t>value</a:t>
                      </a:r>
                      <a:r>
                        <a:rPr lang="en-US" sz="2400" dirty="0" smtClean="0">
                          <a:effectLst/>
                        </a:rPr>
                        <a:t> </a:t>
                      </a:r>
                      <a:r>
                        <a:rPr lang="en-US" sz="1800" b="1" kern="1200" dirty="0" smtClean="0">
                          <a:solidFill>
                            <a:schemeClr val="lt1"/>
                          </a:solidFill>
                          <a:effectLst/>
                          <a:latin typeface="+mn-lt"/>
                          <a:ea typeface="+mn-ea"/>
                          <a:cs typeface="+mn-cs"/>
                        </a:rPr>
                        <a:t>=</a:t>
                      </a:r>
                      <a:r>
                        <a:rPr lang="en-US" sz="2400" dirty="0" smtClean="0">
                          <a:effectLst/>
                        </a:rPr>
                        <a:t> </a:t>
                      </a:r>
                      <a:r>
                        <a:rPr lang="en-US" sz="1800" b="1" kern="1200" dirty="0" smtClean="0">
                          <a:solidFill>
                            <a:schemeClr val="lt1"/>
                          </a:solidFill>
                          <a:effectLst/>
                          <a:latin typeface="+mn-lt"/>
                          <a:ea typeface="+mn-ea"/>
                          <a:cs typeface="+mn-cs"/>
                        </a:rPr>
                        <a:t>"physics"&gt;</a:t>
                      </a:r>
                      <a:r>
                        <a:rPr lang="en-US" sz="2400" dirty="0" smtClean="0">
                          <a:effectLst/>
                        </a:rPr>
                        <a:t> Physics</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4110037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 Box Control</a:t>
            </a:r>
            <a:br>
              <a:rPr lang="en-US" dirty="0"/>
            </a:br>
            <a:endParaRPr lang="en-US" dirty="0"/>
          </a:p>
        </p:txBody>
      </p:sp>
      <p:sp>
        <p:nvSpPr>
          <p:cNvPr id="3" name="Content Placeholder 2"/>
          <p:cNvSpPr>
            <a:spLocks noGrp="1"/>
          </p:cNvSpPr>
          <p:nvPr>
            <p:ph idx="1"/>
          </p:nvPr>
        </p:nvSpPr>
        <p:spPr/>
        <p:txBody>
          <a:bodyPr/>
          <a:lstStyle/>
          <a:p>
            <a:r>
              <a:rPr lang="en-US" dirty="0"/>
              <a:t>A select box, also called drop down box which provides option to list down various options in the form of drop down list, from where a user can select one or more options.</a:t>
            </a:r>
          </a:p>
        </p:txBody>
      </p:sp>
    </p:spTree>
    <p:extLst>
      <p:ext uri="{BB962C8B-B14F-4D97-AF65-F5344CB8AC3E}">
        <p14:creationId xmlns:p14="http://schemas.microsoft.com/office/powerpoint/2010/main" val="3954037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382920309"/>
              </p:ext>
            </p:extLst>
          </p:nvPr>
        </p:nvGraphicFramePr>
        <p:xfrm>
          <a:off x="304800" y="1371600"/>
          <a:ext cx="8686800" cy="545592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1800" b="1" kern="1200" dirty="0" smtClean="0">
                          <a:solidFill>
                            <a:schemeClr val="lt1"/>
                          </a:solidFill>
                          <a:effectLst/>
                          <a:latin typeface="+mn-lt"/>
                          <a:ea typeface="+mn-ea"/>
                          <a:cs typeface="+mn-cs"/>
                        </a:rPr>
                        <a:t>&lt;select</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"dropdown"&gt;</a:t>
                      </a:r>
                      <a:r>
                        <a:rPr lang="en-US" dirty="0" smtClean="0">
                          <a:effectLst/>
                        </a:rPr>
                        <a:t> </a:t>
                      </a:r>
                    </a:p>
                    <a:p>
                      <a:r>
                        <a:rPr lang="en-US" sz="1800" b="1" kern="1200" dirty="0" smtClean="0">
                          <a:solidFill>
                            <a:schemeClr val="lt1"/>
                          </a:solidFill>
                          <a:effectLst/>
                          <a:latin typeface="+mn-lt"/>
                          <a:ea typeface="+mn-ea"/>
                          <a:cs typeface="+mn-cs"/>
                        </a:rPr>
                        <a:t>&lt;option</a:t>
                      </a:r>
                      <a:r>
                        <a:rPr lang="en-US" dirty="0" smtClean="0">
                          <a:effectLst/>
                        </a:rPr>
                        <a:t> </a:t>
                      </a:r>
                      <a:r>
                        <a:rPr lang="en-US" sz="1800" b="1" kern="1200" dirty="0" smtClean="0">
                          <a:solidFill>
                            <a:schemeClr val="lt1"/>
                          </a:solidFill>
                          <a:effectLst/>
                          <a:latin typeface="+mn-lt"/>
                          <a:ea typeface="+mn-ea"/>
                          <a:cs typeface="+mn-cs"/>
                        </a:rPr>
                        <a:t>value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a:t>
                      </a:r>
                      <a:r>
                        <a:rPr lang="en-US" sz="1800" b="1" kern="1200" dirty="0" err="1" smtClean="0">
                          <a:solidFill>
                            <a:schemeClr val="lt1"/>
                          </a:solidFill>
                          <a:effectLst/>
                          <a:latin typeface="+mn-lt"/>
                          <a:ea typeface="+mn-ea"/>
                          <a:cs typeface="+mn-cs"/>
                        </a:rPr>
                        <a:t>Maths</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selected&gt;</a:t>
                      </a:r>
                      <a:r>
                        <a:rPr lang="en-US" dirty="0" err="1" smtClean="0">
                          <a:effectLst/>
                        </a:rPr>
                        <a:t>Maths</a:t>
                      </a:r>
                      <a:r>
                        <a:rPr lang="en-US" sz="1800" b="1" kern="1200" dirty="0" smtClean="0">
                          <a:solidFill>
                            <a:schemeClr val="lt1"/>
                          </a:solidFill>
                          <a:effectLst/>
                          <a:latin typeface="+mn-lt"/>
                          <a:ea typeface="+mn-ea"/>
                          <a:cs typeface="+mn-cs"/>
                        </a:rPr>
                        <a:t>&lt;/option&gt;</a:t>
                      </a:r>
                      <a:r>
                        <a:rPr lang="en-US" dirty="0" smtClean="0">
                          <a:effectLst/>
                        </a:rPr>
                        <a:t> </a:t>
                      </a:r>
                    </a:p>
                    <a:p>
                      <a:r>
                        <a:rPr lang="en-US" sz="1800" b="1" kern="1200" dirty="0" smtClean="0">
                          <a:solidFill>
                            <a:schemeClr val="lt1"/>
                          </a:solidFill>
                          <a:effectLst/>
                          <a:latin typeface="+mn-lt"/>
                          <a:ea typeface="+mn-ea"/>
                          <a:cs typeface="+mn-cs"/>
                        </a:rPr>
                        <a:t>&lt;option</a:t>
                      </a:r>
                      <a:r>
                        <a:rPr lang="en-US" dirty="0" smtClean="0">
                          <a:effectLst/>
                        </a:rPr>
                        <a:t> </a:t>
                      </a:r>
                      <a:r>
                        <a:rPr lang="en-US" sz="1800" b="1" kern="1200" dirty="0" smtClean="0">
                          <a:solidFill>
                            <a:schemeClr val="lt1"/>
                          </a:solidFill>
                          <a:effectLst/>
                          <a:latin typeface="+mn-lt"/>
                          <a:ea typeface="+mn-ea"/>
                          <a:cs typeface="+mn-cs"/>
                        </a:rPr>
                        <a:t>value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"Physics"&gt;</a:t>
                      </a:r>
                      <a:r>
                        <a:rPr lang="en-US" dirty="0" smtClean="0">
                          <a:effectLst/>
                        </a:rPr>
                        <a:t>Physics</a:t>
                      </a:r>
                      <a:r>
                        <a:rPr lang="en-US" sz="1800" b="1" kern="1200" dirty="0" smtClean="0">
                          <a:solidFill>
                            <a:schemeClr val="lt1"/>
                          </a:solidFill>
                          <a:effectLst/>
                          <a:latin typeface="+mn-lt"/>
                          <a:ea typeface="+mn-ea"/>
                          <a:cs typeface="+mn-cs"/>
                        </a:rPr>
                        <a:t>&lt;/option&gt;</a:t>
                      </a:r>
                      <a:r>
                        <a:rPr lang="en-US" dirty="0" smtClean="0">
                          <a:effectLst/>
                        </a:rPr>
                        <a:t> </a:t>
                      </a:r>
                    </a:p>
                    <a:p>
                      <a:r>
                        <a:rPr lang="en-US" sz="1800" b="1" kern="1200" dirty="0" smtClean="0">
                          <a:solidFill>
                            <a:schemeClr val="lt1"/>
                          </a:solidFill>
                          <a:effectLst/>
                          <a:latin typeface="+mn-lt"/>
                          <a:ea typeface="+mn-ea"/>
                          <a:cs typeface="+mn-cs"/>
                        </a:rPr>
                        <a:t>&lt;/select&gt;</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3773443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File Upload Box</a:t>
            </a:r>
            <a:br>
              <a:rPr lang="en-US" dirty="0"/>
            </a:br>
            <a:endParaRPr lang="en-US" dirty="0"/>
          </a:p>
        </p:txBody>
      </p:sp>
      <p:sp>
        <p:nvSpPr>
          <p:cNvPr id="3" name="Content Placeholder 2"/>
          <p:cNvSpPr>
            <a:spLocks noGrp="1"/>
          </p:cNvSpPr>
          <p:nvPr>
            <p:ph idx="1"/>
          </p:nvPr>
        </p:nvSpPr>
        <p:spPr/>
        <p:txBody>
          <a:bodyPr/>
          <a:lstStyle/>
          <a:p>
            <a:r>
              <a:rPr lang="en-US" dirty="0"/>
              <a:t>If you want to allow a user to upload a file to your web site, you will need to use a file upload box, also known as a file select box. This is also created using the &lt;input&gt; element but type attribute is set to </a:t>
            </a:r>
            <a:r>
              <a:rPr lang="en-US" b="1" dirty="0"/>
              <a:t>file</a:t>
            </a:r>
            <a:r>
              <a:rPr lang="en-US" dirty="0"/>
              <a:t>.</a:t>
            </a:r>
          </a:p>
        </p:txBody>
      </p:sp>
    </p:spTree>
    <p:extLst>
      <p:ext uri="{BB962C8B-B14F-4D97-AF65-F5344CB8AC3E}">
        <p14:creationId xmlns:p14="http://schemas.microsoft.com/office/powerpoint/2010/main" val="681611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1507447748"/>
              </p:ext>
            </p:extLst>
          </p:nvPr>
        </p:nvGraphicFramePr>
        <p:xfrm>
          <a:off x="304800" y="1371600"/>
          <a:ext cx="8686800" cy="525780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1800" b="1" kern="1200" dirty="0" smtClean="0">
                          <a:solidFill>
                            <a:schemeClr val="lt1"/>
                          </a:solidFill>
                          <a:effectLst/>
                          <a:latin typeface="+mn-lt"/>
                          <a:ea typeface="+mn-ea"/>
                          <a:cs typeface="+mn-cs"/>
                        </a:rPr>
                        <a:t>&lt;input</a:t>
                      </a:r>
                      <a:r>
                        <a:rPr lang="en-US" dirty="0" smtClean="0">
                          <a:effectLst/>
                        </a:rPr>
                        <a:t> </a:t>
                      </a:r>
                      <a:r>
                        <a:rPr lang="en-US" sz="1800" b="1" kern="1200" dirty="0" smtClean="0">
                          <a:solidFill>
                            <a:schemeClr val="lt1"/>
                          </a:solidFill>
                          <a:effectLst/>
                          <a:latin typeface="+mn-lt"/>
                          <a:ea typeface="+mn-ea"/>
                          <a:cs typeface="+mn-cs"/>
                        </a:rPr>
                        <a:t>type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"file"</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a:t>
                      </a:r>
                      <a:r>
                        <a:rPr lang="en-US" sz="1800" b="1" kern="1200" dirty="0" err="1" smtClean="0">
                          <a:solidFill>
                            <a:schemeClr val="lt1"/>
                          </a:solidFill>
                          <a:effectLst/>
                          <a:latin typeface="+mn-lt"/>
                          <a:ea typeface="+mn-ea"/>
                          <a:cs typeface="+mn-cs"/>
                        </a:rPr>
                        <a:t>fileupload</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accept</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"image/*"</a:t>
                      </a:r>
                      <a:r>
                        <a:rPr lang="en-US" dirty="0" smtClean="0">
                          <a:effectLst/>
                        </a:rPr>
                        <a:t> </a:t>
                      </a:r>
                      <a:r>
                        <a:rPr lang="en-US" sz="1800" b="1" kern="1200" dirty="0" smtClean="0">
                          <a:solidFill>
                            <a:schemeClr val="lt1"/>
                          </a:solidFill>
                          <a:effectLst/>
                          <a:latin typeface="+mn-lt"/>
                          <a:ea typeface="+mn-ea"/>
                          <a:cs typeface="+mn-cs"/>
                        </a:rPr>
                        <a:t>/&gt;</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324854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Froms</a:t>
            </a:r>
            <a:endParaRPr lang="en-US" dirty="0"/>
          </a:p>
        </p:txBody>
      </p:sp>
      <p:sp>
        <p:nvSpPr>
          <p:cNvPr id="3" name="Content Placeholder 2"/>
          <p:cNvSpPr>
            <a:spLocks noGrp="1"/>
          </p:cNvSpPr>
          <p:nvPr>
            <p:ph idx="1"/>
          </p:nvPr>
        </p:nvSpPr>
        <p:spPr>
          <a:xfrm>
            <a:off x="76200" y="1143000"/>
            <a:ext cx="9067800" cy="5715000"/>
          </a:xfrm>
        </p:spPr>
        <p:txBody>
          <a:bodyPr>
            <a:normAutofit fontScale="92500" lnSpcReduction="10000"/>
          </a:bodyPr>
          <a:lstStyle/>
          <a:p>
            <a:pPr algn="just"/>
            <a:r>
              <a:rPr lang="en-US" dirty="0"/>
              <a:t>HTML Forms are required, when you want to collect some data from the site visitor. For example, during user registration you would like to collect information such as name, email address, credit card, etc.</a:t>
            </a:r>
          </a:p>
          <a:p>
            <a:pPr algn="just"/>
            <a:r>
              <a:rPr lang="en-US" dirty="0"/>
              <a:t>A form will take input from the site visitor and then will post it to a back-end application such as </a:t>
            </a:r>
            <a:r>
              <a:rPr lang="en-US" dirty="0" smtClean="0"/>
              <a:t> </a:t>
            </a:r>
            <a:r>
              <a:rPr lang="en-US" dirty="0"/>
              <a:t>PHP script etc. The back-end application will perform required processing on the passed data based on defined business logic inside the application.</a:t>
            </a:r>
          </a:p>
          <a:p>
            <a:pPr algn="just"/>
            <a:r>
              <a:rPr lang="en-US" dirty="0"/>
              <a:t>There are various form elements available like text fields, </a:t>
            </a:r>
            <a:r>
              <a:rPr lang="en-US" dirty="0" err="1"/>
              <a:t>textarea</a:t>
            </a:r>
            <a:r>
              <a:rPr lang="en-US" dirty="0"/>
              <a:t> fields, drop-down menus, radio buttons, checkboxes, etc.</a:t>
            </a:r>
          </a:p>
          <a:p>
            <a:endParaRPr lang="en-US" dirty="0"/>
          </a:p>
        </p:txBody>
      </p:sp>
    </p:spTree>
    <p:extLst>
      <p:ext uri="{BB962C8B-B14F-4D97-AF65-F5344CB8AC3E}">
        <p14:creationId xmlns:p14="http://schemas.microsoft.com/office/powerpoint/2010/main" val="3432711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Button Controls</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0244959"/>
              </p:ext>
            </p:extLst>
          </p:nvPr>
        </p:nvGraphicFramePr>
        <p:xfrm>
          <a:off x="380997" y="914401"/>
          <a:ext cx="8382002" cy="5211761"/>
        </p:xfrm>
        <a:graphic>
          <a:graphicData uri="http://schemas.openxmlformats.org/drawingml/2006/table">
            <a:tbl>
              <a:tblPr/>
              <a:tblGrid>
                <a:gridCol w="1371603"/>
                <a:gridCol w="7010399"/>
              </a:tblGrid>
              <a:tr h="355925">
                <a:tc>
                  <a:txBody>
                    <a:bodyPr/>
                    <a:lstStyle/>
                    <a:p>
                      <a:pPr algn="l" fontAlgn="t"/>
                      <a:r>
                        <a:rPr lang="en-US" sz="1300">
                          <a:effectLst/>
                        </a:rPr>
                        <a:t>Sr.No</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US" sz="1300">
                          <a:effectLst/>
                        </a:rPr>
                        <a:t>Type &amp; Description</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1042353">
                <a:tc>
                  <a:txBody>
                    <a:bodyPr/>
                    <a:lstStyle/>
                    <a:p>
                      <a:pPr algn="ctr" fontAlgn="t"/>
                      <a:r>
                        <a:rPr lang="en-US" sz="2400" dirty="0">
                          <a:effectLst/>
                        </a:rPr>
                        <a:t>1</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just" fontAlgn="t"/>
                      <a:r>
                        <a:rPr lang="en-US" sz="2400" b="1">
                          <a:solidFill>
                            <a:srgbClr val="000000"/>
                          </a:solidFill>
                          <a:effectLst/>
                        </a:rPr>
                        <a:t>submit</a:t>
                      </a:r>
                      <a:endParaRPr lang="en-US" sz="2400">
                        <a:solidFill>
                          <a:srgbClr val="000000"/>
                        </a:solidFill>
                        <a:effectLst/>
                      </a:endParaRPr>
                    </a:p>
                    <a:p>
                      <a:pPr algn="just" fontAlgn="t"/>
                      <a:r>
                        <a:rPr lang="en-US" sz="2400">
                          <a:solidFill>
                            <a:srgbClr val="000000"/>
                          </a:solidFill>
                          <a:effectLst/>
                        </a:rPr>
                        <a:t>This creates a button that automatically submits a form.</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1271161">
                <a:tc>
                  <a:txBody>
                    <a:bodyPr/>
                    <a:lstStyle/>
                    <a:p>
                      <a:pPr algn="ctr" fontAlgn="t"/>
                      <a:r>
                        <a:rPr lang="en-US" sz="2400" dirty="0">
                          <a:effectLst/>
                        </a:rPr>
                        <a:t>2</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just" fontAlgn="t"/>
                      <a:r>
                        <a:rPr lang="en-US" sz="2400" b="1" dirty="0">
                          <a:solidFill>
                            <a:srgbClr val="000000"/>
                          </a:solidFill>
                          <a:effectLst/>
                        </a:rPr>
                        <a:t>reset</a:t>
                      </a:r>
                      <a:endParaRPr lang="en-US" sz="2400" dirty="0">
                        <a:solidFill>
                          <a:srgbClr val="000000"/>
                        </a:solidFill>
                        <a:effectLst/>
                      </a:endParaRPr>
                    </a:p>
                    <a:p>
                      <a:pPr algn="just" fontAlgn="t"/>
                      <a:r>
                        <a:rPr lang="en-US" sz="2400" dirty="0">
                          <a:solidFill>
                            <a:srgbClr val="000000"/>
                          </a:solidFill>
                          <a:effectLst/>
                        </a:rPr>
                        <a:t>This creates a button that automatically resets form controls to their initial values.</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1271161">
                <a:tc>
                  <a:txBody>
                    <a:bodyPr/>
                    <a:lstStyle/>
                    <a:p>
                      <a:pPr algn="ctr" fontAlgn="t"/>
                      <a:r>
                        <a:rPr lang="en-US" sz="2400">
                          <a:effectLst/>
                        </a:rPr>
                        <a:t>3</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just" fontAlgn="t"/>
                      <a:r>
                        <a:rPr lang="en-US" sz="2400" b="1" dirty="0">
                          <a:solidFill>
                            <a:srgbClr val="000000"/>
                          </a:solidFill>
                          <a:effectLst/>
                        </a:rPr>
                        <a:t>button</a:t>
                      </a:r>
                      <a:endParaRPr lang="en-US" sz="2400" dirty="0">
                        <a:solidFill>
                          <a:srgbClr val="000000"/>
                        </a:solidFill>
                        <a:effectLst/>
                      </a:endParaRPr>
                    </a:p>
                    <a:p>
                      <a:pPr algn="just" fontAlgn="t"/>
                      <a:r>
                        <a:rPr lang="en-US" sz="2400" dirty="0">
                          <a:solidFill>
                            <a:srgbClr val="000000"/>
                          </a:solidFill>
                          <a:effectLst/>
                        </a:rPr>
                        <a:t>This creates a button that is used to trigger a client-side script when the user clicks that button.</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1271161">
                <a:tc>
                  <a:txBody>
                    <a:bodyPr/>
                    <a:lstStyle/>
                    <a:p>
                      <a:pPr algn="ctr" fontAlgn="t"/>
                      <a:r>
                        <a:rPr lang="en-US" sz="2400">
                          <a:effectLst/>
                        </a:rPr>
                        <a:t>4</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just" fontAlgn="t"/>
                      <a:r>
                        <a:rPr lang="en-US" sz="2400" b="1" dirty="0">
                          <a:solidFill>
                            <a:srgbClr val="000000"/>
                          </a:solidFill>
                          <a:effectLst/>
                        </a:rPr>
                        <a:t>image</a:t>
                      </a:r>
                      <a:endParaRPr lang="en-US" sz="2400" dirty="0">
                        <a:solidFill>
                          <a:srgbClr val="000000"/>
                        </a:solidFill>
                        <a:effectLst/>
                      </a:endParaRPr>
                    </a:p>
                    <a:p>
                      <a:pPr algn="just" fontAlgn="t"/>
                      <a:r>
                        <a:rPr lang="en-US" sz="2400" dirty="0">
                          <a:solidFill>
                            <a:srgbClr val="000000"/>
                          </a:solidFill>
                          <a:effectLst/>
                        </a:rPr>
                        <a:t>This creates a clickable button but we can use an image as background of the button.</a:t>
                      </a:r>
                    </a:p>
                  </a:txBody>
                  <a:tcPr marL="55195" marR="55195" marT="55195" marB="5519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6465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1222092437"/>
              </p:ext>
            </p:extLst>
          </p:nvPr>
        </p:nvGraphicFramePr>
        <p:xfrm>
          <a:off x="304800" y="1371600"/>
          <a:ext cx="8686800" cy="5455920"/>
        </p:xfrm>
        <a:graphic>
          <a:graphicData uri="http://schemas.openxmlformats.org/drawingml/2006/table">
            <a:tbl>
              <a:tblPr firstRow="1" bandRow="1">
                <a:tableStyleId>{5C22544A-7EE6-4342-B048-85BDC9FD1C3A}</a:tableStyleId>
              </a:tblPr>
              <a:tblGrid>
                <a:gridCol w="8686800"/>
              </a:tblGrid>
              <a:tr h="525780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1800" b="1" kern="1200" dirty="0" smtClean="0">
                          <a:solidFill>
                            <a:schemeClr val="lt1"/>
                          </a:solidFill>
                          <a:effectLst/>
                          <a:latin typeface="+mn-lt"/>
                          <a:ea typeface="+mn-ea"/>
                          <a:cs typeface="+mn-cs"/>
                        </a:rPr>
                        <a:t>&lt;input</a:t>
                      </a:r>
                      <a:r>
                        <a:rPr lang="en-US" dirty="0" smtClean="0">
                          <a:effectLst/>
                        </a:rPr>
                        <a:t> </a:t>
                      </a:r>
                      <a:r>
                        <a:rPr lang="en-US" sz="1800" b="1" kern="1200" dirty="0" smtClean="0">
                          <a:solidFill>
                            <a:schemeClr val="lt1"/>
                          </a:solidFill>
                          <a:effectLst/>
                          <a:latin typeface="+mn-lt"/>
                          <a:ea typeface="+mn-ea"/>
                          <a:cs typeface="+mn-cs"/>
                        </a:rPr>
                        <a:t>type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"submit"</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"submit"</a:t>
                      </a:r>
                      <a:r>
                        <a:rPr lang="en-US" dirty="0" smtClean="0">
                          <a:effectLst/>
                        </a:rPr>
                        <a:t> </a:t>
                      </a:r>
                      <a:r>
                        <a:rPr lang="en-US" sz="1800" b="1" kern="1200" dirty="0" smtClean="0">
                          <a:solidFill>
                            <a:schemeClr val="lt1"/>
                          </a:solidFill>
                          <a:effectLst/>
                          <a:latin typeface="+mn-lt"/>
                          <a:ea typeface="+mn-ea"/>
                          <a:cs typeface="+mn-cs"/>
                        </a:rPr>
                        <a:t>value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"Submit"</a:t>
                      </a:r>
                      <a:r>
                        <a:rPr lang="en-US" dirty="0" smtClean="0">
                          <a:effectLst/>
                        </a:rPr>
                        <a:t> </a:t>
                      </a:r>
                      <a:r>
                        <a:rPr lang="en-US" sz="1800" b="1" kern="1200" dirty="0" smtClean="0">
                          <a:solidFill>
                            <a:schemeClr val="lt1"/>
                          </a:solidFill>
                          <a:effectLst/>
                          <a:latin typeface="+mn-lt"/>
                          <a:ea typeface="+mn-ea"/>
                          <a:cs typeface="+mn-cs"/>
                        </a:rPr>
                        <a:t>/&gt;</a:t>
                      </a:r>
                      <a:r>
                        <a:rPr lang="en-US" dirty="0" smtClean="0">
                          <a:effectLst/>
                        </a:rPr>
                        <a:t> </a:t>
                      </a:r>
                    </a:p>
                    <a:p>
                      <a:r>
                        <a:rPr lang="en-US" sz="1800" b="1" kern="1200" dirty="0" smtClean="0">
                          <a:solidFill>
                            <a:schemeClr val="lt1"/>
                          </a:solidFill>
                          <a:effectLst/>
                          <a:latin typeface="+mn-lt"/>
                          <a:ea typeface="+mn-ea"/>
                          <a:cs typeface="+mn-cs"/>
                        </a:rPr>
                        <a:t>&lt;input</a:t>
                      </a:r>
                      <a:r>
                        <a:rPr lang="en-US" dirty="0" smtClean="0">
                          <a:effectLst/>
                        </a:rPr>
                        <a:t> </a:t>
                      </a:r>
                      <a:r>
                        <a:rPr lang="en-US" sz="1800" b="1" kern="1200" dirty="0" smtClean="0">
                          <a:solidFill>
                            <a:schemeClr val="lt1"/>
                          </a:solidFill>
                          <a:effectLst/>
                          <a:latin typeface="+mn-lt"/>
                          <a:ea typeface="+mn-ea"/>
                          <a:cs typeface="+mn-cs"/>
                        </a:rPr>
                        <a:t>type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"reset"</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"reset"</a:t>
                      </a:r>
                      <a:r>
                        <a:rPr lang="en-US" dirty="0" smtClean="0">
                          <a:effectLst/>
                        </a:rPr>
                        <a:t> </a:t>
                      </a:r>
                      <a:r>
                        <a:rPr lang="en-US" sz="1800" b="1" kern="1200" dirty="0" smtClean="0">
                          <a:solidFill>
                            <a:schemeClr val="lt1"/>
                          </a:solidFill>
                          <a:effectLst/>
                          <a:latin typeface="+mn-lt"/>
                          <a:ea typeface="+mn-ea"/>
                          <a:cs typeface="+mn-cs"/>
                        </a:rPr>
                        <a:t>value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"Reset"</a:t>
                      </a:r>
                      <a:r>
                        <a:rPr lang="en-US" dirty="0" smtClean="0">
                          <a:effectLst/>
                        </a:rPr>
                        <a:t> </a:t>
                      </a:r>
                      <a:r>
                        <a:rPr lang="en-US" sz="1800" b="1" kern="1200" dirty="0" smtClean="0">
                          <a:solidFill>
                            <a:schemeClr val="lt1"/>
                          </a:solidFill>
                          <a:effectLst/>
                          <a:latin typeface="+mn-lt"/>
                          <a:ea typeface="+mn-ea"/>
                          <a:cs typeface="+mn-cs"/>
                        </a:rPr>
                        <a:t>/&gt;</a:t>
                      </a:r>
                      <a:r>
                        <a:rPr lang="en-US" dirty="0" smtClean="0">
                          <a:effectLst/>
                        </a:rPr>
                        <a:t> </a:t>
                      </a:r>
                    </a:p>
                    <a:p>
                      <a:r>
                        <a:rPr lang="en-US" sz="1800" b="1" kern="1200" dirty="0" smtClean="0">
                          <a:solidFill>
                            <a:schemeClr val="lt1"/>
                          </a:solidFill>
                          <a:effectLst/>
                          <a:latin typeface="+mn-lt"/>
                          <a:ea typeface="+mn-ea"/>
                          <a:cs typeface="+mn-cs"/>
                        </a:rPr>
                        <a:t>&lt;input</a:t>
                      </a:r>
                      <a:r>
                        <a:rPr lang="en-US" dirty="0" smtClean="0">
                          <a:effectLst/>
                        </a:rPr>
                        <a:t> </a:t>
                      </a:r>
                      <a:r>
                        <a:rPr lang="en-US" sz="1800" b="1" kern="1200" dirty="0" smtClean="0">
                          <a:solidFill>
                            <a:schemeClr val="lt1"/>
                          </a:solidFill>
                          <a:effectLst/>
                          <a:latin typeface="+mn-lt"/>
                          <a:ea typeface="+mn-ea"/>
                          <a:cs typeface="+mn-cs"/>
                        </a:rPr>
                        <a:t>type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"button"</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"ok"</a:t>
                      </a:r>
                      <a:r>
                        <a:rPr lang="en-US" dirty="0" smtClean="0">
                          <a:effectLst/>
                        </a:rPr>
                        <a:t> </a:t>
                      </a:r>
                      <a:r>
                        <a:rPr lang="en-US" sz="1800" b="1" kern="1200" dirty="0" smtClean="0">
                          <a:solidFill>
                            <a:schemeClr val="lt1"/>
                          </a:solidFill>
                          <a:effectLst/>
                          <a:latin typeface="+mn-lt"/>
                          <a:ea typeface="+mn-ea"/>
                          <a:cs typeface="+mn-cs"/>
                        </a:rPr>
                        <a:t>value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"OK"</a:t>
                      </a:r>
                      <a:r>
                        <a:rPr lang="en-US" dirty="0" smtClean="0">
                          <a:effectLst/>
                        </a:rPr>
                        <a:t> </a:t>
                      </a:r>
                      <a:r>
                        <a:rPr lang="en-US" sz="1800" b="1" kern="1200" dirty="0" smtClean="0">
                          <a:solidFill>
                            <a:schemeClr val="lt1"/>
                          </a:solidFill>
                          <a:effectLst/>
                          <a:latin typeface="+mn-lt"/>
                          <a:ea typeface="+mn-ea"/>
                          <a:cs typeface="+mn-cs"/>
                        </a:rPr>
                        <a:t>/&gt;</a:t>
                      </a:r>
                    </a:p>
                    <a:p>
                      <a:r>
                        <a:rPr lang="en-US" dirty="0" smtClean="0">
                          <a:effectLst/>
                        </a:rPr>
                        <a:t> </a:t>
                      </a:r>
                      <a:r>
                        <a:rPr lang="en-US" sz="1800" b="1" kern="1200" dirty="0" smtClean="0">
                          <a:solidFill>
                            <a:schemeClr val="lt1"/>
                          </a:solidFill>
                          <a:effectLst/>
                          <a:latin typeface="+mn-lt"/>
                          <a:ea typeface="+mn-ea"/>
                          <a:cs typeface="+mn-cs"/>
                        </a:rPr>
                        <a:t>&lt;input</a:t>
                      </a:r>
                      <a:r>
                        <a:rPr lang="en-US" dirty="0" smtClean="0">
                          <a:effectLst/>
                        </a:rPr>
                        <a:t> </a:t>
                      </a:r>
                      <a:r>
                        <a:rPr lang="en-US" sz="1800" b="1" kern="1200" dirty="0" smtClean="0">
                          <a:solidFill>
                            <a:schemeClr val="lt1"/>
                          </a:solidFill>
                          <a:effectLst/>
                          <a:latin typeface="+mn-lt"/>
                          <a:ea typeface="+mn-ea"/>
                          <a:cs typeface="+mn-cs"/>
                        </a:rPr>
                        <a:t>type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"image"</a:t>
                      </a:r>
                      <a:r>
                        <a:rPr lang="en-US" dirty="0" smtClean="0">
                          <a:effectLst/>
                        </a:rPr>
                        <a:t> </a:t>
                      </a:r>
                      <a:r>
                        <a:rPr lang="en-US" sz="1800" b="1" kern="1200" dirty="0" smtClean="0">
                          <a:solidFill>
                            <a:schemeClr val="lt1"/>
                          </a:solidFill>
                          <a:effectLst/>
                          <a:latin typeface="+mn-lt"/>
                          <a:ea typeface="+mn-ea"/>
                          <a:cs typeface="+mn-cs"/>
                        </a:rPr>
                        <a:t>name</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a:t>
                      </a:r>
                      <a:r>
                        <a:rPr lang="en-US" sz="1800" b="1" kern="1200" dirty="0" err="1" smtClean="0">
                          <a:solidFill>
                            <a:schemeClr val="lt1"/>
                          </a:solidFill>
                          <a:effectLst/>
                          <a:latin typeface="+mn-lt"/>
                          <a:ea typeface="+mn-ea"/>
                          <a:cs typeface="+mn-cs"/>
                        </a:rPr>
                        <a:t>imagebutton</a:t>
                      </a:r>
                      <a:r>
                        <a:rPr lang="en-US" sz="1800" b="1" kern="1200" dirty="0" smtClean="0">
                          <a:solidFill>
                            <a:schemeClr val="lt1"/>
                          </a:solidFill>
                          <a:effectLst/>
                          <a:latin typeface="+mn-lt"/>
                          <a:ea typeface="+mn-ea"/>
                          <a:cs typeface="+mn-cs"/>
                        </a:rPr>
                        <a:t>"</a:t>
                      </a:r>
                      <a:r>
                        <a:rPr lang="en-US" dirty="0" smtClean="0">
                          <a:effectLst/>
                        </a:rPr>
                        <a:t> </a:t>
                      </a:r>
                      <a:r>
                        <a:rPr lang="en-US" sz="1800" b="1" kern="1200" dirty="0" err="1" smtClean="0">
                          <a:solidFill>
                            <a:schemeClr val="lt1"/>
                          </a:solidFill>
                          <a:effectLst/>
                          <a:latin typeface="+mn-lt"/>
                          <a:ea typeface="+mn-ea"/>
                          <a:cs typeface="+mn-cs"/>
                        </a:rPr>
                        <a:t>src</a:t>
                      </a:r>
                      <a:r>
                        <a:rPr lang="en-US" dirty="0" smtClean="0">
                          <a:effectLst/>
                        </a:rPr>
                        <a:t> </a:t>
                      </a:r>
                      <a:r>
                        <a:rPr lang="en-US" sz="1800" b="1" kern="1200" dirty="0" smtClean="0">
                          <a:solidFill>
                            <a:schemeClr val="lt1"/>
                          </a:solidFill>
                          <a:effectLst/>
                          <a:latin typeface="+mn-lt"/>
                          <a:ea typeface="+mn-ea"/>
                          <a:cs typeface="+mn-cs"/>
                        </a:rPr>
                        <a:t>=</a:t>
                      </a:r>
                      <a:r>
                        <a:rPr lang="en-US" dirty="0" smtClean="0">
                          <a:effectLst/>
                        </a:rPr>
                        <a:t> </a:t>
                      </a:r>
                      <a:r>
                        <a:rPr lang="en-US" sz="1800" b="1" kern="1200" dirty="0" smtClean="0">
                          <a:solidFill>
                            <a:schemeClr val="lt1"/>
                          </a:solidFill>
                          <a:effectLst/>
                          <a:latin typeface="+mn-lt"/>
                          <a:ea typeface="+mn-ea"/>
                          <a:cs typeface="+mn-cs"/>
                        </a:rPr>
                        <a:t>"/html/images/logo.png"</a:t>
                      </a:r>
                      <a:r>
                        <a:rPr lang="en-US" dirty="0" smtClean="0">
                          <a:effectLst/>
                        </a:rPr>
                        <a:t> </a:t>
                      </a:r>
                      <a:r>
                        <a:rPr lang="en-US" sz="1800" b="1" kern="1200" dirty="0" smtClean="0">
                          <a:solidFill>
                            <a:schemeClr val="lt1"/>
                          </a:solidFill>
                          <a:effectLst/>
                          <a:latin typeface="+mn-lt"/>
                          <a:ea typeface="+mn-ea"/>
                          <a:cs typeface="+mn-cs"/>
                        </a:rPr>
                        <a:t>/&gt;</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1322522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err="1" smtClean="0"/>
              <a:t>Date,Color,Email,number,range</a:t>
            </a:r>
            <a:r>
              <a:rPr lang="en-US" dirty="0" smtClean="0"/>
              <a:t>,</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44302790"/>
              </p:ext>
            </p:extLst>
          </p:nvPr>
        </p:nvGraphicFramePr>
        <p:xfrm>
          <a:off x="304800" y="914400"/>
          <a:ext cx="8686800" cy="5913120"/>
        </p:xfrm>
        <a:graphic>
          <a:graphicData uri="http://schemas.openxmlformats.org/drawingml/2006/table">
            <a:tbl>
              <a:tblPr firstRow="1" bandRow="1">
                <a:tableStyleId>{5C22544A-7EE6-4342-B048-85BDC9FD1C3A}</a:tableStyleId>
              </a:tblPr>
              <a:tblGrid>
                <a:gridCol w="8686800"/>
              </a:tblGrid>
              <a:tr h="5913120">
                <a:tc>
                  <a:txBody>
                    <a:bodyPr/>
                    <a:lstStyle/>
                    <a:p>
                      <a:r>
                        <a:rPr lang="en-US" sz="2800" b="1" kern="1200" dirty="0" smtClean="0">
                          <a:solidFill>
                            <a:schemeClr val="lt1"/>
                          </a:solidFill>
                          <a:effectLst/>
                          <a:latin typeface="+mn-lt"/>
                          <a:ea typeface="+mn-ea"/>
                          <a:cs typeface="+mn-cs"/>
                        </a:rPr>
                        <a:t>&lt;!DOCTYPE html&gt;</a:t>
                      </a:r>
                      <a:r>
                        <a:rPr lang="en-US" sz="2800" dirty="0" smtClean="0">
                          <a:effectLst/>
                        </a:rPr>
                        <a:t> </a:t>
                      </a:r>
                    </a:p>
                    <a:p>
                      <a:r>
                        <a:rPr lang="en-US" sz="2800" b="1" kern="1200" dirty="0" smtClean="0">
                          <a:solidFill>
                            <a:schemeClr val="lt1"/>
                          </a:solidFill>
                          <a:effectLst/>
                          <a:latin typeface="+mn-lt"/>
                          <a:ea typeface="+mn-ea"/>
                          <a:cs typeface="+mn-cs"/>
                        </a:rPr>
                        <a:t>&lt;html&gt;</a:t>
                      </a:r>
                    </a:p>
                    <a:p>
                      <a:r>
                        <a:rPr lang="en-US" sz="2800" dirty="0" smtClean="0">
                          <a:effectLst/>
                        </a:rPr>
                        <a:t> </a:t>
                      </a:r>
                      <a:r>
                        <a:rPr lang="en-US" sz="2800" b="1" kern="1200" dirty="0" smtClean="0">
                          <a:solidFill>
                            <a:schemeClr val="lt1"/>
                          </a:solidFill>
                          <a:effectLst/>
                          <a:latin typeface="+mn-lt"/>
                          <a:ea typeface="+mn-ea"/>
                          <a:cs typeface="+mn-cs"/>
                        </a:rPr>
                        <a:t>&lt;head&gt;</a:t>
                      </a:r>
                    </a:p>
                    <a:p>
                      <a:r>
                        <a:rPr lang="en-US" sz="2800" dirty="0" smtClean="0">
                          <a:effectLst/>
                        </a:rPr>
                        <a:t> </a:t>
                      </a:r>
                      <a:r>
                        <a:rPr lang="en-US" sz="2800" b="1" kern="1200" dirty="0" smtClean="0">
                          <a:solidFill>
                            <a:schemeClr val="lt1"/>
                          </a:solidFill>
                          <a:effectLst/>
                          <a:latin typeface="+mn-lt"/>
                          <a:ea typeface="+mn-ea"/>
                          <a:cs typeface="+mn-cs"/>
                        </a:rPr>
                        <a:t>&lt;title&gt;</a:t>
                      </a:r>
                      <a:r>
                        <a:rPr lang="en-US" sz="2800" dirty="0" smtClean="0">
                          <a:effectLst/>
                        </a:rPr>
                        <a:t>Multiple-Line Input Control</a:t>
                      </a:r>
                      <a:r>
                        <a:rPr lang="en-US" sz="2800" b="1" kern="1200" dirty="0" smtClean="0">
                          <a:solidFill>
                            <a:schemeClr val="lt1"/>
                          </a:solidFill>
                          <a:effectLst/>
                          <a:latin typeface="+mn-lt"/>
                          <a:ea typeface="+mn-ea"/>
                          <a:cs typeface="+mn-cs"/>
                        </a:rPr>
                        <a:t>&lt;/title&gt;</a:t>
                      </a:r>
                      <a:r>
                        <a:rPr lang="en-US" sz="2800" dirty="0" smtClean="0">
                          <a:effectLst/>
                        </a:rPr>
                        <a:t> </a:t>
                      </a:r>
                    </a:p>
                    <a:p>
                      <a:r>
                        <a:rPr lang="en-US" sz="2800" b="1" kern="1200" dirty="0" smtClean="0">
                          <a:solidFill>
                            <a:schemeClr val="lt1"/>
                          </a:solidFill>
                          <a:effectLst/>
                          <a:latin typeface="+mn-lt"/>
                          <a:ea typeface="+mn-ea"/>
                          <a:cs typeface="+mn-cs"/>
                        </a:rPr>
                        <a:t>&lt;/head&gt;</a:t>
                      </a:r>
                      <a:r>
                        <a:rPr lang="en-US" sz="2800" dirty="0" smtClean="0">
                          <a:effectLst/>
                        </a:rPr>
                        <a:t> </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&lt;form&gt;</a:t>
                      </a:r>
                      <a:r>
                        <a:rPr lang="en-US" sz="2800" dirty="0" smtClean="0">
                          <a:effectLst/>
                        </a:rPr>
                        <a:t> </a:t>
                      </a:r>
                    </a:p>
                    <a:p>
                      <a:r>
                        <a:rPr lang="en-US" sz="1800" b="0" i="0" kern="1200" dirty="0" smtClean="0">
                          <a:solidFill>
                            <a:schemeClr val="lt1"/>
                          </a:solidFill>
                          <a:effectLst/>
                          <a:latin typeface="+mn-lt"/>
                          <a:ea typeface="+mn-ea"/>
                          <a:cs typeface="+mn-cs"/>
                        </a:rPr>
                        <a:t>&lt;input type="color" name="</a:t>
                      </a:r>
                      <a:r>
                        <a:rPr lang="en-US" sz="1800" b="0" i="0" kern="1200" dirty="0" err="1" smtClean="0">
                          <a:solidFill>
                            <a:schemeClr val="lt1"/>
                          </a:solidFill>
                          <a:effectLst/>
                          <a:latin typeface="+mn-lt"/>
                          <a:ea typeface="+mn-ea"/>
                          <a:cs typeface="+mn-cs"/>
                        </a:rPr>
                        <a:t>favcolor</a:t>
                      </a:r>
                      <a:r>
                        <a:rPr lang="en-US" sz="1800" b="0" i="0" kern="1200" dirty="0" smtClean="0">
                          <a:solidFill>
                            <a:schemeClr val="lt1"/>
                          </a:solidFill>
                          <a:effectLst/>
                          <a:latin typeface="+mn-lt"/>
                          <a:ea typeface="+mn-ea"/>
                          <a:cs typeface="+mn-cs"/>
                        </a:rPr>
                        <a:t>"&gt;</a:t>
                      </a:r>
                    </a:p>
                    <a:p>
                      <a:r>
                        <a:rPr lang="en-US" sz="1800" b="0" i="0" kern="1200" dirty="0" smtClean="0">
                          <a:solidFill>
                            <a:schemeClr val="lt1"/>
                          </a:solidFill>
                          <a:effectLst/>
                          <a:latin typeface="+mn-lt"/>
                          <a:ea typeface="+mn-ea"/>
                          <a:cs typeface="+mn-cs"/>
                        </a:rPr>
                        <a:t> &lt;input type="date" name="</a:t>
                      </a:r>
                      <a:r>
                        <a:rPr lang="en-US" sz="1800" b="0" i="0" kern="1200" dirty="0" err="1" smtClean="0">
                          <a:solidFill>
                            <a:schemeClr val="lt1"/>
                          </a:solidFill>
                          <a:effectLst/>
                          <a:latin typeface="+mn-lt"/>
                          <a:ea typeface="+mn-ea"/>
                          <a:cs typeface="+mn-cs"/>
                        </a:rPr>
                        <a:t>bday</a:t>
                      </a:r>
                      <a:r>
                        <a:rPr lang="en-US" sz="1800" b="0" i="0" kern="1200" dirty="0" smtClean="0">
                          <a:solidFill>
                            <a:schemeClr val="lt1"/>
                          </a:solidFill>
                          <a:effectLst/>
                          <a:latin typeface="+mn-lt"/>
                          <a:ea typeface="+mn-ea"/>
                          <a:cs typeface="+mn-cs"/>
                        </a:rPr>
                        <a:t>"&gt;</a:t>
                      </a:r>
                    </a:p>
                    <a:p>
                      <a:r>
                        <a:rPr lang="en-US" sz="1800" b="0" i="0" kern="1200" dirty="0" smtClean="0">
                          <a:solidFill>
                            <a:schemeClr val="lt1"/>
                          </a:solidFill>
                          <a:effectLst/>
                          <a:latin typeface="+mn-lt"/>
                          <a:ea typeface="+mn-ea"/>
                          <a:cs typeface="+mn-cs"/>
                        </a:rPr>
                        <a:t> &lt;input type="email" name="email"&gt;</a:t>
                      </a:r>
                    </a:p>
                    <a:p>
                      <a:r>
                        <a:rPr lang="en-US" sz="1800" b="0" i="0" kern="1200" dirty="0" smtClean="0">
                          <a:solidFill>
                            <a:schemeClr val="lt1"/>
                          </a:solidFill>
                          <a:effectLst/>
                          <a:latin typeface="+mn-lt"/>
                          <a:ea typeface="+mn-ea"/>
                          <a:cs typeface="+mn-cs"/>
                        </a:rPr>
                        <a:t>&lt;input type="number" name="quantity" min="1" max="5"&gt;</a:t>
                      </a:r>
                    </a:p>
                    <a:p>
                      <a:r>
                        <a:rPr lang="en-US" sz="1800" b="0" i="0" kern="1200" dirty="0" smtClean="0">
                          <a:solidFill>
                            <a:schemeClr val="lt1"/>
                          </a:solidFill>
                          <a:effectLst/>
                          <a:latin typeface="+mn-lt"/>
                          <a:ea typeface="+mn-ea"/>
                          <a:cs typeface="+mn-cs"/>
                        </a:rPr>
                        <a:t>&lt;input type="range" name="points" min="0" max="10"&gt;</a:t>
                      </a:r>
                    </a:p>
                    <a:p>
                      <a:r>
                        <a:rPr lang="en-US" sz="1800" b="0" i="0" kern="1200" dirty="0" smtClean="0">
                          <a:solidFill>
                            <a:schemeClr val="lt1"/>
                          </a:solidFill>
                          <a:effectLst/>
                          <a:latin typeface="+mn-lt"/>
                          <a:ea typeface="+mn-ea"/>
                          <a:cs typeface="+mn-cs"/>
                        </a:rPr>
                        <a:t>&lt;input type="</a:t>
                      </a:r>
                      <a:r>
                        <a:rPr lang="en-US" sz="1800" b="0" i="0" kern="1200" dirty="0" err="1" smtClean="0">
                          <a:solidFill>
                            <a:schemeClr val="lt1"/>
                          </a:solidFill>
                          <a:effectLst/>
                          <a:latin typeface="+mn-lt"/>
                          <a:ea typeface="+mn-ea"/>
                          <a:cs typeface="+mn-cs"/>
                        </a:rPr>
                        <a:t>tel</a:t>
                      </a:r>
                      <a:r>
                        <a:rPr lang="en-US" sz="1800" b="0" i="0" kern="1200" dirty="0" smtClean="0">
                          <a:solidFill>
                            <a:schemeClr val="lt1"/>
                          </a:solidFill>
                          <a:effectLst/>
                          <a:latin typeface="+mn-lt"/>
                          <a:ea typeface="+mn-ea"/>
                          <a:cs typeface="+mn-cs"/>
                        </a:rPr>
                        <a:t>" name="</a:t>
                      </a:r>
                      <a:r>
                        <a:rPr lang="en-US" sz="1800" b="0" i="0" kern="1200" dirty="0" err="1" smtClean="0">
                          <a:solidFill>
                            <a:schemeClr val="lt1"/>
                          </a:solidFill>
                          <a:effectLst/>
                          <a:latin typeface="+mn-lt"/>
                          <a:ea typeface="+mn-ea"/>
                          <a:cs typeface="+mn-cs"/>
                        </a:rPr>
                        <a:t>usrtel</a:t>
                      </a:r>
                      <a:r>
                        <a:rPr lang="en-US" sz="1800" b="0" i="0" kern="1200" smtClean="0">
                          <a:solidFill>
                            <a:schemeClr val="lt1"/>
                          </a:solidFill>
                          <a:effectLst/>
                          <a:latin typeface="+mn-lt"/>
                          <a:ea typeface="+mn-ea"/>
                          <a:cs typeface="+mn-cs"/>
                        </a:rPr>
                        <a:t>"&gt;</a:t>
                      </a:r>
                      <a:endParaRPr lang="en-US" sz="1800" b="0" i="0" kern="1200" dirty="0" smtClean="0">
                        <a:solidFill>
                          <a:schemeClr val="lt1"/>
                        </a:solidFill>
                        <a:effectLst/>
                        <a:latin typeface="+mn-lt"/>
                        <a:ea typeface="+mn-ea"/>
                        <a:cs typeface="+mn-cs"/>
                      </a:endParaRPr>
                    </a:p>
                    <a:p>
                      <a:r>
                        <a:rPr lang="en-US" sz="1800" b="0" i="0" kern="1200" dirty="0" smtClean="0">
                          <a:solidFill>
                            <a:schemeClr val="lt1"/>
                          </a:solidFill>
                          <a:effectLst/>
                          <a:latin typeface="+mn-lt"/>
                          <a:ea typeface="+mn-ea"/>
                          <a:cs typeface="+mn-cs"/>
                        </a:rPr>
                        <a:t>&lt;/form&gt;</a:t>
                      </a:r>
                    </a:p>
                    <a:p>
                      <a:r>
                        <a:rPr lang="en-US" sz="2800" b="1" kern="1200" dirty="0" smtClean="0">
                          <a:solidFill>
                            <a:schemeClr val="lt1"/>
                          </a:solidFill>
                          <a:effectLst/>
                          <a:latin typeface="+mn-lt"/>
                          <a:ea typeface="+mn-ea"/>
                          <a:cs typeface="+mn-cs"/>
                        </a:rPr>
                        <a:t>&lt;/body&gt;</a:t>
                      </a:r>
                      <a:r>
                        <a:rPr lang="en-US" sz="2800" dirty="0" smtClean="0">
                          <a:effectLst/>
                        </a:rPr>
                        <a:t> </a:t>
                      </a:r>
                    </a:p>
                    <a:p>
                      <a:r>
                        <a:rPr lang="en-US" sz="2800" b="1" kern="1200" dirty="0" smtClean="0">
                          <a:solidFill>
                            <a:schemeClr val="lt1"/>
                          </a:solidFill>
                          <a:effectLst/>
                          <a:latin typeface="+mn-lt"/>
                          <a:ea typeface="+mn-ea"/>
                          <a:cs typeface="+mn-cs"/>
                        </a:rPr>
                        <a:t>&lt;/html&gt;</a:t>
                      </a:r>
                      <a:endParaRPr lang="en-US" sz="2800" dirty="0"/>
                    </a:p>
                  </a:txBody>
                  <a:tcPr/>
                </a:tc>
              </a:tr>
            </a:tbl>
          </a:graphicData>
        </a:graphic>
      </p:graphicFrame>
    </p:spTree>
    <p:extLst>
      <p:ext uri="{BB962C8B-B14F-4D97-AF65-F5344CB8AC3E}">
        <p14:creationId xmlns:p14="http://schemas.microsoft.com/office/powerpoint/2010/main" val="276263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Syntax</a:t>
            </a:r>
            <a:endParaRPr lang="en-US" dirty="0"/>
          </a:p>
        </p:txBody>
      </p:sp>
      <p:sp>
        <p:nvSpPr>
          <p:cNvPr id="3" name="Content Placeholder 2"/>
          <p:cNvSpPr>
            <a:spLocks noGrp="1"/>
          </p:cNvSpPr>
          <p:nvPr>
            <p:ph idx="1"/>
          </p:nvPr>
        </p:nvSpPr>
        <p:spPr>
          <a:xfrm>
            <a:off x="0" y="1600200"/>
            <a:ext cx="9067800" cy="4525963"/>
          </a:xfrm>
        </p:spPr>
        <p:txBody>
          <a:bodyPr/>
          <a:lstStyle/>
          <a:p>
            <a:pPr marL="0" indent="0">
              <a:buNone/>
            </a:pPr>
            <a:r>
              <a:rPr lang="en-US" b="1" dirty="0" smtClean="0"/>
              <a:t>&lt;form action = "Script URL" method = "GET|POST"&gt; </a:t>
            </a:r>
            <a:r>
              <a:rPr lang="en-US" dirty="0" smtClean="0"/>
              <a:t>form elements like input, </a:t>
            </a:r>
            <a:r>
              <a:rPr lang="en-US" dirty="0" err="1" smtClean="0"/>
              <a:t>textarea</a:t>
            </a:r>
            <a:r>
              <a:rPr lang="en-US" dirty="0" smtClean="0"/>
              <a:t> etc. </a:t>
            </a:r>
          </a:p>
          <a:p>
            <a:pPr marL="0" indent="0">
              <a:buNone/>
            </a:pPr>
            <a:r>
              <a:rPr lang="en-US" b="1" dirty="0" smtClean="0"/>
              <a:t>&lt;/form&gt;</a:t>
            </a:r>
            <a:endParaRPr lang="en-US" b="1" dirty="0"/>
          </a:p>
        </p:txBody>
      </p:sp>
    </p:spTree>
    <p:extLst>
      <p:ext uri="{BB962C8B-B14F-4D97-AF65-F5344CB8AC3E}">
        <p14:creationId xmlns:p14="http://schemas.microsoft.com/office/powerpoint/2010/main" val="4092732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Form Attributes</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9042185"/>
              </p:ext>
            </p:extLst>
          </p:nvPr>
        </p:nvGraphicFramePr>
        <p:xfrm>
          <a:off x="457200" y="1600200"/>
          <a:ext cx="8229600" cy="3997960"/>
        </p:xfrm>
        <a:graphic>
          <a:graphicData uri="http://schemas.openxmlformats.org/drawingml/2006/table">
            <a:tbl>
              <a:tblPr firstRow="1" bandRow="1">
                <a:tableStyleId>{5C22544A-7EE6-4342-B048-85BDC9FD1C3A}</a:tableStyleId>
              </a:tblPr>
              <a:tblGrid>
                <a:gridCol w="1295400"/>
                <a:gridCol w="6934200"/>
              </a:tblGrid>
              <a:tr h="370840">
                <a:tc>
                  <a:txBody>
                    <a:bodyPr/>
                    <a:lstStyle/>
                    <a:p>
                      <a:pPr algn="ctr"/>
                      <a:r>
                        <a:rPr lang="en-US" dirty="0" smtClean="0"/>
                        <a:t>Attribute</a:t>
                      </a:r>
                      <a:endParaRPr lang="en-US" dirty="0"/>
                    </a:p>
                  </a:txBody>
                  <a:tcPr/>
                </a:tc>
                <a:tc>
                  <a:txBody>
                    <a:bodyPr/>
                    <a:lstStyle/>
                    <a:p>
                      <a:pPr algn="ctr"/>
                      <a:r>
                        <a:rPr lang="en-US" dirty="0" smtClean="0"/>
                        <a:t>Description</a:t>
                      </a:r>
                      <a:endParaRPr lang="en-US" dirty="0"/>
                    </a:p>
                  </a:txBody>
                  <a:tcPr/>
                </a:tc>
              </a:tr>
              <a:tr h="370840">
                <a:tc>
                  <a:txBody>
                    <a:bodyPr/>
                    <a:lstStyle/>
                    <a:p>
                      <a:pPr algn="just" fontAlgn="t"/>
                      <a:r>
                        <a:rPr lang="en-US" b="1" dirty="0" smtClean="0">
                          <a:solidFill>
                            <a:srgbClr val="000000"/>
                          </a:solidFill>
                          <a:effectLst/>
                        </a:rPr>
                        <a:t>action</a:t>
                      </a:r>
                      <a:endParaRPr lang="en-US" dirty="0">
                        <a:solidFill>
                          <a:srgbClr val="000000"/>
                        </a:solidFill>
                        <a:effectLst/>
                      </a:endParaRPr>
                    </a:p>
                  </a:txBody>
                  <a:tcPr marL="76200" marR="76200" marT="76200" marB="76200"/>
                </a:tc>
                <a:tc>
                  <a:txBody>
                    <a:bodyPr/>
                    <a:lstStyle/>
                    <a:p>
                      <a:pPr algn="just" fontAlgn="t"/>
                      <a:r>
                        <a:rPr lang="en-US" dirty="0" smtClean="0">
                          <a:solidFill>
                            <a:srgbClr val="000000"/>
                          </a:solidFill>
                          <a:effectLst/>
                        </a:rPr>
                        <a:t>Backend </a:t>
                      </a:r>
                      <a:r>
                        <a:rPr lang="en-US" dirty="0">
                          <a:solidFill>
                            <a:srgbClr val="000000"/>
                          </a:solidFill>
                          <a:effectLst/>
                        </a:rPr>
                        <a:t>script ready to process your passed data.</a:t>
                      </a:r>
                    </a:p>
                  </a:txBody>
                  <a:tcPr marL="76200" marR="76200" marT="76200" marB="76200"/>
                </a:tc>
              </a:tr>
              <a:tr h="370840">
                <a:tc>
                  <a:txBody>
                    <a:bodyPr/>
                    <a:lstStyle/>
                    <a:p>
                      <a:pPr algn="just" fontAlgn="t"/>
                      <a:r>
                        <a:rPr lang="en-US" b="1" dirty="0" smtClean="0">
                          <a:solidFill>
                            <a:srgbClr val="000000"/>
                          </a:solidFill>
                          <a:effectLst/>
                        </a:rPr>
                        <a:t>method</a:t>
                      </a:r>
                      <a:endParaRPr lang="en-US" dirty="0">
                        <a:solidFill>
                          <a:srgbClr val="000000"/>
                        </a:solidFill>
                        <a:effectLst/>
                      </a:endParaRPr>
                    </a:p>
                  </a:txBody>
                  <a:tcPr marL="76200" marR="76200" marT="76200" marB="76200"/>
                </a:tc>
                <a:tc>
                  <a:txBody>
                    <a:bodyPr/>
                    <a:lstStyle/>
                    <a:p>
                      <a:pPr algn="just" fontAlgn="t"/>
                      <a:r>
                        <a:rPr lang="en-US" dirty="0" smtClean="0">
                          <a:solidFill>
                            <a:srgbClr val="000000"/>
                          </a:solidFill>
                          <a:effectLst/>
                        </a:rPr>
                        <a:t>Method </a:t>
                      </a:r>
                      <a:r>
                        <a:rPr lang="en-US" dirty="0">
                          <a:solidFill>
                            <a:srgbClr val="000000"/>
                          </a:solidFill>
                          <a:effectLst/>
                        </a:rPr>
                        <a:t>to be used to upload data. The most frequently used are GET and POST methods.</a:t>
                      </a:r>
                    </a:p>
                  </a:txBody>
                  <a:tcPr marL="76200" marR="76200" marT="76200" marB="76200"/>
                </a:tc>
              </a:tr>
              <a:tr h="370840">
                <a:tc>
                  <a:txBody>
                    <a:bodyPr/>
                    <a:lstStyle/>
                    <a:p>
                      <a:pPr algn="just" fontAlgn="t"/>
                      <a:r>
                        <a:rPr lang="en-US" b="1" dirty="0" smtClean="0">
                          <a:solidFill>
                            <a:srgbClr val="000000"/>
                          </a:solidFill>
                          <a:effectLst/>
                        </a:rPr>
                        <a:t>target</a:t>
                      </a:r>
                      <a:endParaRPr lang="en-US" dirty="0">
                        <a:solidFill>
                          <a:srgbClr val="000000"/>
                        </a:solidFill>
                        <a:effectLst/>
                      </a:endParaRPr>
                    </a:p>
                  </a:txBody>
                  <a:tcPr marL="76200" marR="76200" marT="76200" marB="76200"/>
                </a:tc>
                <a:tc>
                  <a:txBody>
                    <a:bodyPr/>
                    <a:lstStyle/>
                    <a:p>
                      <a:pPr algn="just" fontAlgn="t"/>
                      <a:r>
                        <a:rPr lang="en-US" dirty="0" smtClean="0">
                          <a:solidFill>
                            <a:srgbClr val="000000"/>
                          </a:solidFill>
                          <a:effectLst/>
                        </a:rPr>
                        <a:t>Specify </a:t>
                      </a:r>
                      <a:r>
                        <a:rPr lang="en-US" dirty="0">
                          <a:solidFill>
                            <a:srgbClr val="000000"/>
                          </a:solidFill>
                          <a:effectLst/>
                        </a:rPr>
                        <a:t>the target window or frame where the result of the script will be displayed. It takes values like _blank, _self, _parent etc.</a:t>
                      </a:r>
                    </a:p>
                  </a:txBody>
                  <a:tcPr marL="76200" marR="76200" marT="76200" marB="76200"/>
                </a:tc>
              </a:tr>
              <a:tr h="370840">
                <a:tc>
                  <a:txBody>
                    <a:bodyPr/>
                    <a:lstStyle/>
                    <a:p>
                      <a:pPr algn="just" fontAlgn="t"/>
                      <a:r>
                        <a:rPr lang="en-US" b="1" dirty="0" err="1" smtClean="0">
                          <a:solidFill>
                            <a:srgbClr val="000000"/>
                          </a:solidFill>
                          <a:effectLst/>
                        </a:rPr>
                        <a:t>enctype</a:t>
                      </a:r>
                      <a:endParaRPr lang="en-US" dirty="0">
                        <a:solidFill>
                          <a:srgbClr val="000000"/>
                        </a:solidFill>
                        <a:effectLst/>
                      </a:endParaRPr>
                    </a:p>
                  </a:txBody>
                  <a:tcPr marL="76200" marR="76200" marT="76200" marB="76200"/>
                </a:tc>
                <a:tc>
                  <a:txBody>
                    <a:bodyPr/>
                    <a:lstStyle/>
                    <a:p>
                      <a:pPr algn="just" fontAlgn="t"/>
                      <a:r>
                        <a:rPr lang="en-US" dirty="0" smtClean="0">
                          <a:solidFill>
                            <a:srgbClr val="000000"/>
                          </a:solidFill>
                          <a:effectLst/>
                        </a:rPr>
                        <a:t>You </a:t>
                      </a:r>
                      <a:r>
                        <a:rPr lang="en-US" dirty="0">
                          <a:solidFill>
                            <a:srgbClr val="000000"/>
                          </a:solidFill>
                          <a:effectLst/>
                        </a:rPr>
                        <a:t>can use the </a:t>
                      </a:r>
                      <a:r>
                        <a:rPr lang="en-US" dirty="0" err="1">
                          <a:solidFill>
                            <a:srgbClr val="000000"/>
                          </a:solidFill>
                          <a:effectLst/>
                        </a:rPr>
                        <a:t>enctype</a:t>
                      </a:r>
                      <a:r>
                        <a:rPr lang="en-US" dirty="0">
                          <a:solidFill>
                            <a:srgbClr val="000000"/>
                          </a:solidFill>
                          <a:effectLst/>
                        </a:rPr>
                        <a:t> attribute to specify how the browser encodes the data before it sends it to the server. Possible values are −</a:t>
                      </a:r>
                    </a:p>
                    <a:p>
                      <a:pPr algn="just" fontAlgn="t"/>
                      <a:r>
                        <a:rPr lang="en-US" b="1" dirty="0">
                          <a:solidFill>
                            <a:srgbClr val="000000"/>
                          </a:solidFill>
                          <a:effectLst/>
                        </a:rPr>
                        <a:t>application/x-www-form-</a:t>
                      </a:r>
                      <a:r>
                        <a:rPr lang="en-US" b="1" dirty="0" err="1">
                          <a:solidFill>
                            <a:srgbClr val="000000"/>
                          </a:solidFill>
                          <a:effectLst/>
                        </a:rPr>
                        <a:t>urlencoded</a:t>
                      </a:r>
                      <a:r>
                        <a:rPr lang="en-US" dirty="0">
                          <a:solidFill>
                            <a:srgbClr val="000000"/>
                          </a:solidFill>
                          <a:effectLst/>
                        </a:rPr>
                        <a:t> − This is the standard method most forms use in simple scenarios.</a:t>
                      </a:r>
                    </a:p>
                    <a:p>
                      <a:pPr algn="just" fontAlgn="t"/>
                      <a:r>
                        <a:rPr lang="en-US" b="1" dirty="0" err="1">
                          <a:solidFill>
                            <a:srgbClr val="000000"/>
                          </a:solidFill>
                          <a:effectLst/>
                        </a:rPr>
                        <a:t>mutlipart</a:t>
                      </a:r>
                      <a:r>
                        <a:rPr lang="en-US" b="1" dirty="0">
                          <a:solidFill>
                            <a:srgbClr val="000000"/>
                          </a:solidFill>
                          <a:effectLst/>
                        </a:rPr>
                        <a:t>/form-data</a:t>
                      </a:r>
                      <a:r>
                        <a:rPr lang="en-US" dirty="0">
                          <a:solidFill>
                            <a:srgbClr val="000000"/>
                          </a:solidFill>
                          <a:effectLst/>
                        </a:rPr>
                        <a:t> − This is used when you want to upload binary data in the form of files like image, word file etc.</a:t>
                      </a:r>
                    </a:p>
                  </a:txBody>
                  <a:tcPr marL="76200" marR="76200" marT="76200" marB="76200"/>
                </a:tc>
              </a:tr>
            </a:tbl>
          </a:graphicData>
        </a:graphic>
      </p:graphicFrame>
    </p:spTree>
    <p:extLst>
      <p:ext uri="{BB962C8B-B14F-4D97-AF65-F5344CB8AC3E}">
        <p14:creationId xmlns:p14="http://schemas.microsoft.com/office/powerpoint/2010/main" val="309235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Form Controls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Text Input Controls</a:t>
            </a:r>
          </a:p>
          <a:p>
            <a:r>
              <a:rPr lang="en-US" dirty="0"/>
              <a:t>Checkboxes Controls</a:t>
            </a:r>
          </a:p>
          <a:p>
            <a:r>
              <a:rPr lang="en-US" dirty="0"/>
              <a:t>Radio Box Controls</a:t>
            </a:r>
          </a:p>
          <a:p>
            <a:r>
              <a:rPr lang="en-US" dirty="0"/>
              <a:t>Select Box Controls</a:t>
            </a:r>
          </a:p>
          <a:p>
            <a:r>
              <a:rPr lang="en-US" dirty="0"/>
              <a:t>File Select boxes</a:t>
            </a:r>
          </a:p>
          <a:p>
            <a:r>
              <a:rPr lang="en-US" dirty="0"/>
              <a:t>Hidden Controls</a:t>
            </a:r>
          </a:p>
          <a:p>
            <a:r>
              <a:rPr lang="en-US" dirty="0"/>
              <a:t>Clickable Buttons</a:t>
            </a:r>
          </a:p>
          <a:p>
            <a:r>
              <a:rPr lang="en-US" dirty="0"/>
              <a:t>Submit and Reset Button</a:t>
            </a:r>
          </a:p>
          <a:p>
            <a:endParaRPr lang="en-US" dirty="0"/>
          </a:p>
        </p:txBody>
      </p:sp>
    </p:spTree>
    <p:extLst>
      <p:ext uri="{BB962C8B-B14F-4D97-AF65-F5344CB8AC3E}">
        <p14:creationId xmlns:p14="http://schemas.microsoft.com/office/powerpoint/2010/main" val="2617471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Text Input Controls</a:t>
            </a:r>
            <a:br>
              <a:rPr lang="en-US" dirty="0"/>
            </a:br>
            <a:endParaRPr lang="en-US" dirty="0"/>
          </a:p>
        </p:txBody>
      </p:sp>
      <p:sp>
        <p:nvSpPr>
          <p:cNvPr id="3" name="Content Placeholder 2"/>
          <p:cNvSpPr>
            <a:spLocks noGrp="1"/>
          </p:cNvSpPr>
          <p:nvPr>
            <p:ph idx="1"/>
          </p:nvPr>
        </p:nvSpPr>
        <p:spPr>
          <a:xfrm>
            <a:off x="0" y="990600"/>
            <a:ext cx="8991600" cy="5638800"/>
          </a:xfrm>
        </p:spPr>
        <p:txBody>
          <a:bodyPr>
            <a:normAutofit fontScale="92500" lnSpcReduction="20000"/>
          </a:bodyPr>
          <a:lstStyle/>
          <a:p>
            <a:r>
              <a:rPr lang="en-US" dirty="0"/>
              <a:t>There are three types of text input used on forms −</a:t>
            </a:r>
          </a:p>
          <a:p>
            <a:r>
              <a:rPr lang="en-US" b="1" dirty="0"/>
              <a:t>Single-line text input controls</a:t>
            </a:r>
            <a:r>
              <a:rPr lang="en-US" dirty="0"/>
              <a:t> − This control is used for items that require only one line of user input, such as search boxes or names. They are created using HTML </a:t>
            </a:r>
            <a:r>
              <a:rPr lang="en-US" b="1" dirty="0"/>
              <a:t>&lt;input&gt;</a:t>
            </a:r>
            <a:r>
              <a:rPr lang="en-US" dirty="0"/>
              <a:t> tag.</a:t>
            </a:r>
          </a:p>
          <a:p>
            <a:r>
              <a:rPr lang="en-US" b="1" dirty="0"/>
              <a:t>Password input controls</a:t>
            </a:r>
            <a:r>
              <a:rPr lang="en-US" dirty="0"/>
              <a:t> − This is also a single-line text input but it masks the character as soon as a user enters it. They are also created using </a:t>
            </a:r>
            <a:r>
              <a:rPr lang="en-US" dirty="0" err="1"/>
              <a:t>HTMl</a:t>
            </a:r>
            <a:r>
              <a:rPr lang="en-US" dirty="0"/>
              <a:t> &lt;input&gt; tag.</a:t>
            </a:r>
          </a:p>
          <a:p>
            <a:r>
              <a:rPr lang="en-US" b="1" dirty="0"/>
              <a:t>Multi-line text input controls</a:t>
            </a:r>
            <a:r>
              <a:rPr lang="en-US" dirty="0"/>
              <a:t> − This is used when the user is required to give details that may be longer than a single sentence. Multi-line input controls are created using HTML </a:t>
            </a:r>
            <a:r>
              <a:rPr lang="en-US" b="1" dirty="0"/>
              <a:t>&lt;</a:t>
            </a:r>
            <a:r>
              <a:rPr lang="en-US" b="1" dirty="0" err="1"/>
              <a:t>textarea</a:t>
            </a:r>
            <a:r>
              <a:rPr lang="en-US" b="1" dirty="0"/>
              <a:t>&gt;</a:t>
            </a:r>
            <a:r>
              <a:rPr lang="en-US" dirty="0"/>
              <a:t> tag.</a:t>
            </a:r>
          </a:p>
          <a:p>
            <a:endParaRPr lang="en-US" dirty="0"/>
          </a:p>
        </p:txBody>
      </p:sp>
    </p:spTree>
    <p:extLst>
      <p:ext uri="{BB962C8B-B14F-4D97-AF65-F5344CB8AC3E}">
        <p14:creationId xmlns:p14="http://schemas.microsoft.com/office/powerpoint/2010/main" val="3950851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0" y="1600200"/>
            <a:ext cx="8991600" cy="4525963"/>
          </a:xfrm>
        </p:spPr>
        <p:txBody>
          <a:bodyPr>
            <a:noAutofit/>
          </a:bodyPr>
          <a:lstStyle/>
          <a:p>
            <a:pPr marL="0" indent="0">
              <a:buNone/>
            </a:pPr>
            <a:r>
              <a:rPr lang="en-US" sz="2400" b="1" dirty="0"/>
              <a:t>&lt;!DOCTYPE html&gt;</a:t>
            </a:r>
            <a:r>
              <a:rPr lang="en-US" sz="2400" b="1" dirty="0" smtClean="0">
                <a:effectLst/>
              </a:rPr>
              <a:t> </a:t>
            </a:r>
          </a:p>
          <a:p>
            <a:pPr marL="0" indent="0">
              <a:buNone/>
            </a:pPr>
            <a:r>
              <a:rPr lang="en-US" sz="2400" b="1" dirty="0" smtClean="0"/>
              <a:t>&lt;</a:t>
            </a:r>
            <a:r>
              <a:rPr lang="en-US" sz="2400" b="1" dirty="0"/>
              <a:t>html&gt;</a:t>
            </a:r>
            <a:r>
              <a:rPr lang="en-US" sz="2400" b="1" dirty="0" smtClean="0">
                <a:effectLst/>
              </a:rPr>
              <a:t> </a:t>
            </a:r>
          </a:p>
          <a:p>
            <a:pPr marL="0" indent="0">
              <a:buNone/>
            </a:pPr>
            <a:r>
              <a:rPr lang="en-US" sz="2400" b="1" dirty="0" smtClean="0"/>
              <a:t>&lt;</a:t>
            </a:r>
            <a:r>
              <a:rPr lang="en-US" sz="2400" b="1" dirty="0"/>
              <a:t>head&gt;</a:t>
            </a:r>
            <a:r>
              <a:rPr lang="en-US" sz="2400" b="1" dirty="0" smtClean="0">
                <a:effectLst/>
              </a:rPr>
              <a:t> </a:t>
            </a:r>
          </a:p>
          <a:p>
            <a:pPr marL="0" indent="0">
              <a:buNone/>
            </a:pPr>
            <a:r>
              <a:rPr lang="en-US" sz="2400" b="1" dirty="0" smtClean="0"/>
              <a:t>&lt;</a:t>
            </a:r>
            <a:r>
              <a:rPr lang="en-US" sz="2400" b="1" dirty="0"/>
              <a:t>title&gt;</a:t>
            </a:r>
            <a:r>
              <a:rPr lang="en-US" sz="2400" b="1" dirty="0" smtClean="0">
                <a:effectLst/>
              </a:rPr>
              <a:t>Text Input Control</a:t>
            </a:r>
            <a:r>
              <a:rPr lang="en-US" sz="2400" b="1" dirty="0"/>
              <a:t>&lt;/title&gt;</a:t>
            </a:r>
            <a:r>
              <a:rPr lang="en-US" sz="2400" b="1" dirty="0" smtClean="0">
                <a:effectLst/>
              </a:rPr>
              <a:t> </a:t>
            </a:r>
          </a:p>
          <a:p>
            <a:pPr marL="0" indent="0">
              <a:buNone/>
            </a:pPr>
            <a:r>
              <a:rPr lang="en-US" sz="2400" b="1" dirty="0" smtClean="0"/>
              <a:t>&lt;/</a:t>
            </a:r>
            <a:r>
              <a:rPr lang="en-US" sz="2400" b="1" dirty="0"/>
              <a:t>head</a:t>
            </a:r>
            <a:r>
              <a:rPr lang="en-US" sz="2400" b="1" dirty="0" smtClean="0"/>
              <a:t>&gt;</a:t>
            </a:r>
          </a:p>
          <a:p>
            <a:pPr marL="0" indent="0">
              <a:buNone/>
            </a:pPr>
            <a:r>
              <a:rPr lang="en-US" sz="2400" b="1" dirty="0" smtClean="0">
                <a:effectLst/>
              </a:rPr>
              <a:t> </a:t>
            </a:r>
            <a:r>
              <a:rPr lang="en-US" sz="2400" b="1" dirty="0"/>
              <a:t>&lt;body&gt;</a:t>
            </a:r>
            <a:r>
              <a:rPr lang="en-US" sz="2400" b="1" dirty="0" smtClean="0">
                <a:effectLst/>
              </a:rPr>
              <a:t> </a:t>
            </a:r>
          </a:p>
          <a:p>
            <a:pPr marL="0" indent="0">
              <a:buNone/>
            </a:pPr>
            <a:r>
              <a:rPr lang="en-US" sz="2400" b="1" dirty="0" smtClean="0"/>
              <a:t>&lt;</a:t>
            </a:r>
            <a:r>
              <a:rPr lang="en-US" sz="2400" b="1" dirty="0"/>
              <a:t>form</a:t>
            </a:r>
            <a:r>
              <a:rPr lang="en-US" sz="2400" b="1" dirty="0" smtClean="0">
                <a:effectLst/>
              </a:rPr>
              <a:t> </a:t>
            </a:r>
            <a:r>
              <a:rPr lang="en-US" sz="2400" b="1" dirty="0"/>
              <a:t>&gt;</a:t>
            </a:r>
            <a:r>
              <a:rPr lang="en-US" sz="2400" b="1" dirty="0" smtClean="0">
                <a:effectLst/>
              </a:rPr>
              <a:t> </a:t>
            </a:r>
          </a:p>
          <a:p>
            <a:pPr marL="0" indent="0">
              <a:buNone/>
            </a:pPr>
            <a:r>
              <a:rPr lang="en-US" sz="2400" b="1" dirty="0" smtClean="0">
                <a:effectLst/>
              </a:rPr>
              <a:t>First name: </a:t>
            </a:r>
            <a:r>
              <a:rPr lang="en-US" sz="2400" b="1" dirty="0"/>
              <a:t>&lt;input</a:t>
            </a:r>
            <a:r>
              <a:rPr lang="en-US" sz="2400" b="1" dirty="0" smtClean="0">
                <a:effectLst/>
              </a:rPr>
              <a:t> </a:t>
            </a:r>
            <a:r>
              <a:rPr lang="en-US" sz="2400" b="1" dirty="0"/>
              <a:t>type</a:t>
            </a:r>
            <a:r>
              <a:rPr lang="en-US" sz="2400" b="1" dirty="0" smtClean="0">
                <a:effectLst/>
              </a:rPr>
              <a:t> </a:t>
            </a:r>
            <a:r>
              <a:rPr lang="en-US" sz="2400" b="1" dirty="0"/>
              <a:t>=</a:t>
            </a:r>
            <a:r>
              <a:rPr lang="en-US" sz="2400" b="1" dirty="0" smtClean="0">
                <a:effectLst/>
              </a:rPr>
              <a:t> </a:t>
            </a:r>
            <a:r>
              <a:rPr lang="en-US" sz="2400" b="1" dirty="0"/>
              <a:t>"text"</a:t>
            </a:r>
            <a:r>
              <a:rPr lang="en-US" sz="2400" b="1" dirty="0" smtClean="0">
                <a:effectLst/>
              </a:rPr>
              <a:t> </a:t>
            </a:r>
            <a:r>
              <a:rPr lang="en-US" sz="2400" b="1" dirty="0"/>
              <a:t>name</a:t>
            </a:r>
            <a:r>
              <a:rPr lang="en-US" sz="2400" b="1" dirty="0" smtClean="0">
                <a:effectLst/>
              </a:rPr>
              <a:t> </a:t>
            </a:r>
            <a:r>
              <a:rPr lang="en-US" sz="2400" b="1" dirty="0"/>
              <a:t>=</a:t>
            </a:r>
            <a:r>
              <a:rPr lang="en-US" sz="2400" b="1" dirty="0" smtClean="0">
                <a:effectLst/>
              </a:rPr>
              <a:t> </a:t>
            </a:r>
            <a:r>
              <a:rPr lang="en-US" sz="2400" b="1" dirty="0"/>
              <a:t>"</a:t>
            </a:r>
            <a:r>
              <a:rPr lang="en-US" sz="2400" b="1" dirty="0" err="1"/>
              <a:t>first_name</a:t>
            </a:r>
            <a:r>
              <a:rPr lang="en-US" sz="2400" b="1" dirty="0"/>
              <a:t>"</a:t>
            </a:r>
            <a:r>
              <a:rPr lang="en-US" sz="2400" b="1" dirty="0" smtClean="0">
                <a:effectLst/>
              </a:rPr>
              <a:t> </a:t>
            </a:r>
            <a:r>
              <a:rPr lang="en-US" sz="2400" b="1" dirty="0" smtClean="0"/>
              <a:t>/&gt;</a:t>
            </a:r>
          </a:p>
          <a:p>
            <a:pPr marL="0" indent="0">
              <a:buNone/>
            </a:pPr>
            <a:r>
              <a:rPr lang="en-US" sz="2400" b="1" dirty="0" smtClean="0"/>
              <a:t>&lt;</a:t>
            </a:r>
            <a:r>
              <a:rPr lang="en-US" sz="2400" b="1" dirty="0" err="1"/>
              <a:t>br</a:t>
            </a:r>
            <a:r>
              <a:rPr lang="en-US" sz="2400" b="1" dirty="0"/>
              <a:t>&gt;</a:t>
            </a:r>
            <a:r>
              <a:rPr lang="en-US" sz="2400" b="1" dirty="0" smtClean="0">
                <a:effectLst/>
              </a:rPr>
              <a:t> Last name: </a:t>
            </a:r>
            <a:r>
              <a:rPr lang="en-US" sz="2400" b="1" dirty="0"/>
              <a:t>&lt;input</a:t>
            </a:r>
            <a:r>
              <a:rPr lang="en-US" sz="2400" b="1" dirty="0" smtClean="0">
                <a:effectLst/>
              </a:rPr>
              <a:t> </a:t>
            </a:r>
            <a:r>
              <a:rPr lang="en-US" sz="2400" b="1" dirty="0"/>
              <a:t>type</a:t>
            </a:r>
            <a:r>
              <a:rPr lang="en-US" sz="2400" b="1" dirty="0" smtClean="0">
                <a:effectLst/>
              </a:rPr>
              <a:t> </a:t>
            </a:r>
            <a:r>
              <a:rPr lang="en-US" sz="2400" b="1" dirty="0"/>
              <a:t>=</a:t>
            </a:r>
            <a:r>
              <a:rPr lang="en-US" sz="2400" b="1" dirty="0" smtClean="0">
                <a:effectLst/>
              </a:rPr>
              <a:t> </a:t>
            </a:r>
            <a:r>
              <a:rPr lang="en-US" sz="2400" b="1" dirty="0"/>
              <a:t>"text"</a:t>
            </a:r>
            <a:r>
              <a:rPr lang="en-US" sz="2400" b="1" dirty="0" smtClean="0">
                <a:effectLst/>
              </a:rPr>
              <a:t> </a:t>
            </a:r>
            <a:r>
              <a:rPr lang="en-US" sz="2400" b="1" dirty="0"/>
              <a:t>name</a:t>
            </a:r>
            <a:r>
              <a:rPr lang="en-US" sz="2400" b="1" dirty="0" smtClean="0">
                <a:effectLst/>
              </a:rPr>
              <a:t> </a:t>
            </a:r>
            <a:r>
              <a:rPr lang="en-US" sz="2400" b="1" dirty="0"/>
              <a:t>=</a:t>
            </a:r>
            <a:r>
              <a:rPr lang="en-US" sz="2400" b="1" dirty="0" smtClean="0">
                <a:effectLst/>
              </a:rPr>
              <a:t> </a:t>
            </a:r>
            <a:r>
              <a:rPr lang="en-US" sz="2400" b="1" dirty="0"/>
              <a:t>"</a:t>
            </a:r>
            <a:r>
              <a:rPr lang="en-US" sz="2400" b="1" dirty="0" err="1"/>
              <a:t>last_name</a:t>
            </a:r>
            <a:r>
              <a:rPr lang="en-US" sz="2400" b="1" dirty="0"/>
              <a:t>"</a:t>
            </a:r>
            <a:r>
              <a:rPr lang="en-US" sz="2400" b="1" dirty="0" smtClean="0">
                <a:effectLst/>
              </a:rPr>
              <a:t> </a:t>
            </a:r>
            <a:r>
              <a:rPr lang="en-US" sz="2400" b="1" dirty="0"/>
              <a:t>/&gt;</a:t>
            </a:r>
            <a:r>
              <a:rPr lang="en-US" sz="2400" b="1" dirty="0" smtClean="0">
                <a:effectLst/>
              </a:rPr>
              <a:t> </a:t>
            </a:r>
          </a:p>
          <a:p>
            <a:pPr marL="0" indent="0">
              <a:buNone/>
            </a:pPr>
            <a:r>
              <a:rPr lang="en-US" sz="2400" b="1" dirty="0" smtClean="0"/>
              <a:t>&lt;/</a:t>
            </a:r>
            <a:r>
              <a:rPr lang="en-US" sz="2400" b="1" dirty="0"/>
              <a:t>form</a:t>
            </a:r>
            <a:r>
              <a:rPr lang="en-US" sz="2400" b="1" dirty="0" smtClean="0"/>
              <a:t>&gt;</a:t>
            </a:r>
          </a:p>
          <a:p>
            <a:pPr marL="0" indent="0">
              <a:buNone/>
            </a:pPr>
            <a:r>
              <a:rPr lang="en-US" sz="2400" b="1" dirty="0" smtClean="0">
                <a:effectLst/>
              </a:rPr>
              <a:t> </a:t>
            </a:r>
            <a:r>
              <a:rPr lang="en-US" sz="2400" b="1" dirty="0"/>
              <a:t>&lt;/body&gt;</a:t>
            </a:r>
            <a:r>
              <a:rPr lang="en-US" sz="2400" b="1" dirty="0" smtClean="0">
                <a:effectLst/>
              </a:rPr>
              <a:t> </a:t>
            </a:r>
          </a:p>
          <a:p>
            <a:pPr marL="0" indent="0">
              <a:buNone/>
            </a:pPr>
            <a:r>
              <a:rPr lang="en-US" sz="2400" b="1" dirty="0" smtClean="0"/>
              <a:t>&lt;/</a:t>
            </a:r>
            <a:r>
              <a:rPr lang="en-US" sz="2400" b="1" dirty="0"/>
              <a:t>html&gt;</a:t>
            </a:r>
          </a:p>
        </p:txBody>
      </p:sp>
    </p:spTree>
    <p:extLst>
      <p:ext uri="{BB962C8B-B14F-4D97-AF65-F5344CB8AC3E}">
        <p14:creationId xmlns:p14="http://schemas.microsoft.com/office/powerpoint/2010/main" val="3162651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498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Multiple-Line Text Input </a:t>
            </a:r>
            <a:br>
              <a:rPr lang="en-US" dirty="0"/>
            </a:br>
            <a:endParaRPr lang="en-US" dirty="0"/>
          </a:p>
        </p:txBody>
      </p:sp>
      <p:sp>
        <p:nvSpPr>
          <p:cNvPr id="3" name="Content Placeholder 2"/>
          <p:cNvSpPr>
            <a:spLocks noGrp="1"/>
          </p:cNvSpPr>
          <p:nvPr>
            <p:ph idx="1"/>
          </p:nvPr>
        </p:nvSpPr>
        <p:spPr/>
        <p:txBody>
          <a:bodyPr/>
          <a:lstStyle/>
          <a:p>
            <a:r>
              <a:rPr lang="en-US" dirty="0"/>
              <a:t>This is used when the user is required to give details that may be longer than a single sentence. Multi-line input controls are created using HTML &lt;</a:t>
            </a:r>
            <a:r>
              <a:rPr lang="en-US" dirty="0" err="1"/>
              <a:t>textarea</a:t>
            </a:r>
            <a:r>
              <a:rPr lang="en-US" dirty="0"/>
              <a:t>&gt; tag.</a:t>
            </a:r>
          </a:p>
        </p:txBody>
      </p:sp>
    </p:spTree>
    <p:extLst>
      <p:ext uri="{BB962C8B-B14F-4D97-AF65-F5344CB8AC3E}">
        <p14:creationId xmlns:p14="http://schemas.microsoft.com/office/powerpoint/2010/main" val="1943439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1101</Words>
  <Application>Microsoft Office PowerPoint</Application>
  <PresentationFormat>On-screen Show (4:3)</PresentationFormat>
  <Paragraphs>171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HTML Form</vt:lpstr>
      <vt:lpstr>Froms</vt:lpstr>
      <vt:lpstr>Form Syntax</vt:lpstr>
      <vt:lpstr>Form Attributes </vt:lpstr>
      <vt:lpstr>Form Controls </vt:lpstr>
      <vt:lpstr>Text Input Controls </vt:lpstr>
      <vt:lpstr>Example</vt:lpstr>
      <vt:lpstr>PowerPoint Presentation</vt:lpstr>
      <vt:lpstr>Multiple-Line Text Input  </vt:lpstr>
      <vt:lpstr>Example</vt:lpstr>
      <vt:lpstr>Example</vt:lpstr>
      <vt:lpstr>Checkbox</vt:lpstr>
      <vt:lpstr>Example</vt:lpstr>
      <vt:lpstr>Radio buttons</vt:lpstr>
      <vt:lpstr>Example</vt:lpstr>
      <vt:lpstr>Select Box Control </vt:lpstr>
      <vt:lpstr>Example</vt:lpstr>
      <vt:lpstr>File Upload Box </vt:lpstr>
      <vt:lpstr>Example</vt:lpstr>
      <vt:lpstr>Button Controls </vt:lpstr>
      <vt:lpstr>Example</vt:lpstr>
      <vt:lpstr>Date,Color,Email,number,range,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21</cp:revision>
  <dcterms:created xsi:type="dcterms:W3CDTF">2018-01-31T20:11:37Z</dcterms:created>
  <dcterms:modified xsi:type="dcterms:W3CDTF">2018-01-31T20:49:07Z</dcterms:modified>
</cp:coreProperties>
</file>